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6" r:id="rId3"/>
    <p:sldId id="259" r:id="rId4"/>
    <p:sldId id="258" r:id="rId5"/>
    <p:sldId id="272" r:id="rId6"/>
    <p:sldId id="260" r:id="rId7"/>
    <p:sldId id="313" r:id="rId8"/>
    <p:sldId id="314" r:id="rId9"/>
    <p:sldId id="308" r:id="rId10"/>
    <p:sldId id="276" r:id="rId11"/>
    <p:sldId id="309" r:id="rId12"/>
    <p:sldId id="273" r:id="rId13"/>
    <p:sldId id="317" r:id="rId14"/>
    <p:sldId id="316" r:id="rId15"/>
    <p:sldId id="315" r:id="rId16"/>
    <p:sldId id="274" r:id="rId17"/>
    <p:sldId id="305" r:id="rId18"/>
    <p:sldId id="275" r:id="rId19"/>
    <p:sldId id="321" r:id="rId20"/>
    <p:sldId id="320" r:id="rId21"/>
    <p:sldId id="319" r:id="rId22"/>
    <p:sldId id="306" r:id="rId23"/>
    <p:sldId id="307" r:id="rId24"/>
    <p:sldId id="322" r:id="rId25"/>
    <p:sldId id="288" r:id="rId26"/>
    <p:sldId id="289" r:id="rId27"/>
    <p:sldId id="290" r:id="rId28"/>
    <p:sldId id="293" r:id="rId29"/>
    <p:sldId id="291" r:id="rId30"/>
    <p:sldId id="292" r:id="rId31"/>
    <p:sldId id="294" r:id="rId32"/>
    <p:sldId id="295" r:id="rId33"/>
    <p:sldId id="296" r:id="rId34"/>
    <p:sldId id="324" r:id="rId35"/>
    <p:sldId id="323" r:id="rId36"/>
    <p:sldId id="325" r:id="rId37"/>
    <p:sldId id="297" r:id="rId38"/>
    <p:sldId id="282" r:id="rId39"/>
    <p:sldId id="277" r:id="rId40"/>
    <p:sldId id="278" r:id="rId41"/>
    <p:sldId id="279" r:id="rId42"/>
    <p:sldId id="280" r:id="rId43"/>
    <p:sldId id="283" r:id="rId44"/>
    <p:sldId id="281" r:id="rId45"/>
    <p:sldId id="284" r:id="rId46"/>
    <p:sldId id="285" r:id="rId47"/>
    <p:sldId id="286" r:id="rId48"/>
    <p:sldId id="287" r:id="rId49"/>
    <p:sldId id="299" r:id="rId50"/>
    <p:sldId id="298" r:id="rId51"/>
    <p:sldId id="300" r:id="rId52"/>
    <p:sldId id="301" r:id="rId53"/>
    <p:sldId id="302" r:id="rId54"/>
    <p:sldId id="303" r:id="rId55"/>
    <p:sldId id="304" r:id="rId56"/>
    <p:sldId id="310" r:id="rId57"/>
    <p:sldId id="311" r:id="rId58"/>
    <p:sldId id="312" r:id="rId59"/>
    <p:sldId id="271" r:id="rId60"/>
    <p:sldId id="261" r:id="rId61"/>
    <p:sldId id="263" r:id="rId62"/>
    <p:sldId id="270" r:id="rId63"/>
  </p:sldIdLst>
  <p:sldSz cx="18288000" cy="10287000"/>
  <p:notesSz cx="6858000" cy="9144000"/>
  <p:embeddedFontLst>
    <p:embeddedFont>
      <p:font typeface="Calibri" panose="020F0502020204030204" pitchFamily="34" charset="0"/>
      <p:regular r:id="rId64"/>
      <p:bold r:id="rId65"/>
      <p:italic r:id="rId66"/>
      <p:boldItalic r:id="rId67"/>
    </p:embeddedFont>
    <p:embeddedFont>
      <p:font typeface="Canva Sans" panose="020B0604020202020204" charset="0"/>
      <p:regular r:id="rId68"/>
    </p:embeddedFont>
    <p:embeddedFont>
      <p:font typeface="Canva Sans Bold" panose="020B0604020202020204" charset="0"/>
      <p:regular r:id="rId69"/>
    </p:embeddedFont>
    <p:embeddedFont>
      <p:font typeface="Montserrat Classic" panose="020B0604020202020204" charset="0"/>
      <p:regular r:id="rId70"/>
    </p:embeddedFont>
    <p:embeddedFont>
      <p:font typeface="Montserrat Classic Bold" panose="020B0604020202020204" charset="0"/>
      <p:regular r:id="rId71"/>
    </p:embeddedFont>
    <p:embeddedFont>
      <p:font typeface="Montserrat Extra-Bold" panose="020B0604020202020204" charset="0"/>
      <p:regular r:id="rId72"/>
    </p:embeddedFont>
    <p:embeddedFont>
      <p:font typeface="Montserrat Extra-Bold Bold" panose="020B0604020202020204" charset="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www.obviously.ai/" TargetMode="External"/><Relationship Id="rId3" Type="http://schemas.openxmlformats.org/officeDocument/2006/relationships/hyperlink" Target="https://teachablemachine.withgoogle.com/" TargetMode="External"/><Relationship Id="rId7" Type="http://schemas.openxmlformats.org/officeDocument/2006/relationships/hyperlink" Target="https://orangedatamining.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aws.amazon.com/sagemaker/canvas/" TargetMode="External"/><Relationship Id="rId5" Type="http://schemas.openxmlformats.org/officeDocument/2006/relationships/hyperlink" Target="https://www.knime.com/" TargetMode="External"/><Relationship Id="rId4" Type="http://schemas.openxmlformats.org/officeDocument/2006/relationships/hyperlink" Target="https://www.cs.waikato.ac.nz/ml/weka/index.html" TargetMode="External"/><Relationship Id="rId9" Type="http://schemas.openxmlformats.org/officeDocument/2006/relationships/hyperlink" Target="https://www.superannotate.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deeplearning.mit.edu/" TargetMode="Externa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3429" y="0"/>
            <a:ext cx="239451" cy="5871210"/>
            <a:chOff x="0" y="0"/>
            <a:chExt cx="63065" cy="1546327"/>
          </a:xfrm>
        </p:grpSpPr>
        <p:sp>
          <p:nvSpPr>
            <p:cNvPr id="3" name="Freeform 3"/>
            <p:cNvSpPr/>
            <p:nvPr/>
          </p:nvSpPr>
          <p:spPr>
            <a:xfrm>
              <a:off x="0" y="0"/>
              <a:ext cx="63065" cy="1546327"/>
            </a:xfrm>
            <a:custGeom>
              <a:avLst/>
              <a:gdLst/>
              <a:ahLst/>
              <a:cxnLst/>
              <a:rect l="l" t="t" r="r" b="b"/>
              <a:pathLst>
                <a:path w="63065" h="1546327">
                  <a:moveTo>
                    <a:pt x="0" y="0"/>
                  </a:moveTo>
                  <a:lnTo>
                    <a:pt x="63065" y="0"/>
                  </a:lnTo>
                  <a:lnTo>
                    <a:pt x="63065" y="1546327"/>
                  </a:lnTo>
                  <a:lnTo>
                    <a:pt x="0" y="1546327"/>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813625" y="2191698"/>
            <a:ext cx="3445675" cy="154227"/>
            <a:chOff x="0" y="0"/>
            <a:chExt cx="907503" cy="40619"/>
          </a:xfrm>
        </p:grpSpPr>
        <p:sp>
          <p:nvSpPr>
            <p:cNvPr id="6" name="Freeform 6"/>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2"/>
          <a:srcRect/>
          <a:stretch>
            <a:fillRect/>
          </a:stretch>
        </p:blipFill>
        <p:spPr>
          <a:xfrm>
            <a:off x="13659419" y="1028700"/>
            <a:ext cx="3599881" cy="848504"/>
          </a:xfrm>
          <a:prstGeom prst="rect">
            <a:avLst/>
          </a:prstGeom>
        </p:spPr>
      </p:pic>
      <p:sp>
        <p:nvSpPr>
          <p:cNvPr id="9" name="TextBox 9"/>
          <p:cNvSpPr txBox="1"/>
          <p:nvPr/>
        </p:nvSpPr>
        <p:spPr>
          <a:xfrm>
            <a:off x="2829775" y="4511040"/>
            <a:ext cx="10200425" cy="1477328"/>
          </a:xfrm>
          <a:prstGeom prst="rect">
            <a:avLst/>
          </a:prstGeom>
        </p:spPr>
        <p:txBody>
          <a:bodyPr wrap="square" lIns="0" tIns="0" rIns="0" bIns="0" rtlCol="0" anchor="t">
            <a:spAutoFit/>
          </a:bodyPr>
          <a:lstStyle/>
          <a:p>
            <a:r>
              <a:rPr lang="en-US" sz="4800" dirty="0">
                <a:solidFill>
                  <a:srgbClr val="101010"/>
                </a:solidFill>
                <a:latin typeface="Montserrat Extra-Bold Bold"/>
              </a:rPr>
              <a:t>Machine Learning and Health Informatics tools</a:t>
            </a:r>
          </a:p>
        </p:txBody>
      </p:sp>
      <p:sp>
        <p:nvSpPr>
          <p:cNvPr id="10" name="TextBox 10"/>
          <p:cNvSpPr txBox="1"/>
          <p:nvPr/>
        </p:nvSpPr>
        <p:spPr>
          <a:xfrm rot="-5400000">
            <a:off x="-679998" y="6985252"/>
            <a:ext cx="3974630" cy="291125"/>
          </a:xfrm>
          <a:prstGeom prst="rect">
            <a:avLst/>
          </a:prstGeom>
        </p:spPr>
        <p:txBody>
          <a:bodyPr lIns="0" tIns="0" rIns="0" bIns="0" rtlCol="0" anchor="t">
            <a:spAutoFit/>
          </a:bodyPr>
          <a:lstStyle/>
          <a:p>
            <a:pPr>
              <a:lnSpc>
                <a:spcPts val="2328"/>
              </a:lnSpc>
            </a:pPr>
            <a:r>
              <a:rPr lang="en-US" sz="1663" spc="572" dirty="0">
                <a:solidFill>
                  <a:srgbClr val="101010"/>
                </a:solidFill>
                <a:latin typeface="Montserrat Classic"/>
              </a:rPr>
              <a:t>HI3 TECH LAB</a:t>
            </a:r>
          </a:p>
        </p:txBody>
      </p:sp>
      <p:pic>
        <p:nvPicPr>
          <p:cNvPr id="12" name="Picture 12"/>
          <p:cNvPicPr>
            <a:picLocks noChangeAspect="1"/>
          </p:cNvPicPr>
          <p:nvPr/>
        </p:nvPicPr>
        <p:blipFill>
          <a:blip r:embed="rId3"/>
          <a:srcRect/>
          <a:stretch>
            <a:fillRect/>
          </a:stretch>
        </p:blipFill>
        <p:spPr>
          <a:xfrm>
            <a:off x="14239750" y="8112537"/>
            <a:ext cx="3608839" cy="18330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Key ML data Concepts</a:t>
            </a:r>
          </a:p>
        </p:txBody>
      </p:sp>
      <p:sp>
        <p:nvSpPr>
          <p:cNvPr id="7" name="TextBox 7"/>
          <p:cNvSpPr txBox="1"/>
          <p:nvPr/>
        </p:nvSpPr>
        <p:spPr>
          <a:xfrm>
            <a:off x="8153400" y="2949041"/>
            <a:ext cx="8374888" cy="4217180"/>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Data is the most important </a:t>
            </a:r>
            <a:r>
              <a:rPr lang="en-US" sz="2629" dirty="0">
                <a:solidFill>
                  <a:srgbClr val="FF0000"/>
                </a:solidFill>
                <a:latin typeface="Montserrat Classic"/>
              </a:rPr>
              <a:t>resource</a:t>
            </a:r>
            <a:r>
              <a:rPr lang="en-US" sz="2629" dirty="0">
                <a:solidFill>
                  <a:srgbClr val="2D262A"/>
                </a:solidFill>
                <a:latin typeface="Montserrat Classic"/>
              </a:rPr>
              <a:t>. Not fancy algorithms. Not fast computers.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Big Data: Data sources that are so large, they require </a:t>
            </a:r>
            <a:r>
              <a:rPr lang="en-US" sz="2629" dirty="0">
                <a:solidFill>
                  <a:srgbClr val="FF0000"/>
                </a:solidFill>
                <a:latin typeface="Montserrat Classic"/>
              </a:rPr>
              <a:t>parallel computing </a:t>
            </a:r>
            <a:r>
              <a:rPr lang="en-US" sz="2629" dirty="0">
                <a:solidFill>
                  <a:srgbClr val="2D262A"/>
                </a:solidFill>
                <a:latin typeface="Montserrat Classic"/>
              </a:rPr>
              <a:t>to process.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Extract Transform Load (ETL) Pipeline: A </a:t>
            </a:r>
            <a:r>
              <a:rPr lang="en-US" sz="2629" dirty="0">
                <a:latin typeface="Montserrat Classic"/>
              </a:rPr>
              <a:t>set of scripts </a:t>
            </a:r>
            <a:r>
              <a:rPr lang="en-US" sz="2629" dirty="0">
                <a:solidFill>
                  <a:srgbClr val="2D262A"/>
                </a:solidFill>
                <a:latin typeface="Montserrat Classic"/>
              </a:rPr>
              <a:t>to </a:t>
            </a:r>
            <a:r>
              <a:rPr lang="en-US" sz="2629" dirty="0">
                <a:solidFill>
                  <a:srgbClr val="FF0000"/>
                </a:solidFill>
                <a:latin typeface="Montserrat Classic"/>
              </a:rPr>
              <a:t>prepare data </a:t>
            </a:r>
            <a:r>
              <a:rPr lang="en-US" sz="2629" dirty="0">
                <a:solidFill>
                  <a:srgbClr val="2D262A"/>
                </a:solidFill>
                <a:latin typeface="Montserrat Classic"/>
              </a:rPr>
              <a:t>for Big Data or ML use in a </a:t>
            </a:r>
            <a:r>
              <a:rPr lang="en-US" sz="2629" dirty="0">
                <a:solidFill>
                  <a:srgbClr val="FF0000"/>
                </a:solidFill>
                <a:latin typeface="Montserrat Classic"/>
              </a:rPr>
              <a:t>production</a:t>
            </a:r>
            <a:r>
              <a:rPr lang="en-US" sz="2629" dirty="0">
                <a:solidFill>
                  <a:srgbClr val="2D262A"/>
                </a:solidFill>
                <a:latin typeface="Montserrat Classic"/>
              </a:rPr>
              <a:t> setting.</a:t>
            </a:r>
          </a:p>
        </p:txBody>
      </p:sp>
      <p:pic>
        <p:nvPicPr>
          <p:cNvPr id="3074" name="Picture 2" descr="What is Big Data | Characteristics of Big Data - Volume, Velocity, Variety">
            <a:extLst>
              <a:ext uri="{FF2B5EF4-FFF2-40B4-BE49-F238E27FC236}">
                <a16:creationId xmlns:a16="http://schemas.microsoft.com/office/drawing/2014/main" id="{4CDB85E4-225C-D17A-42B6-3ABACEA30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3045611"/>
            <a:ext cx="6696075" cy="6286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E85770-852E-131B-8DCD-0AE3A56828F1}"/>
              </a:ext>
            </a:extLst>
          </p:cNvPr>
          <p:cNvSpPr txBox="1"/>
          <p:nvPr/>
        </p:nvSpPr>
        <p:spPr>
          <a:xfrm>
            <a:off x="304800" y="9681746"/>
            <a:ext cx="13335000" cy="338554"/>
          </a:xfrm>
          <a:prstGeom prst="rect">
            <a:avLst/>
          </a:prstGeom>
          <a:noFill/>
        </p:spPr>
        <p:txBody>
          <a:bodyPr wrap="square" rtlCol="0">
            <a:spAutoFit/>
          </a:bodyPr>
          <a:lstStyle/>
          <a:p>
            <a:r>
              <a:rPr lang="en-US" sz="1600" dirty="0"/>
              <a:t>https://www.analyticsvidhya.com/blog/2020/11/what-is-big-data-a-quick-introduction-for-analytics-and-data-engineering-beginners/</a:t>
            </a:r>
          </a:p>
        </p:txBody>
      </p:sp>
    </p:spTree>
    <p:extLst>
      <p:ext uri="{BB962C8B-B14F-4D97-AF65-F5344CB8AC3E}">
        <p14:creationId xmlns:p14="http://schemas.microsoft.com/office/powerpoint/2010/main" val="185598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Key ML data Concepts</a:t>
            </a:r>
          </a:p>
        </p:txBody>
      </p:sp>
      <p:sp>
        <p:nvSpPr>
          <p:cNvPr id="7" name="TextBox 7"/>
          <p:cNvSpPr txBox="1"/>
          <p:nvPr/>
        </p:nvSpPr>
        <p:spPr>
          <a:xfrm>
            <a:off x="8153400" y="2949041"/>
            <a:ext cx="8374888" cy="5166158"/>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Training Data: The data used to train a Machine Learning or Deep Learning model, consisting of input and output pairs.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Validation Data: The data used to tune the </a:t>
            </a:r>
            <a:r>
              <a:rPr lang="en-US" sz="2629" dirty="0">
                <a:solidFill>
                  <a:srgbClr val="FF0000"/>
                </a:solidFill>
                <a:latin typeface="Montserrat Classic"/>
              </a:rPr>
              <a:t>hyperparameters</a:t>
            </a:r>
            <a:r>
              <a:rPr lang="en-US" sz="2629" dirty="0">
                <a:solidFill>
                  <a:srgbClr val="2D262A"/>
                </a:solidFill>
                <a:latin typeface="Montserrat Classic"/>
              </a:rPr>
              <a:t> of a model, to prevent </a:t>
            </a:r>
            <a:r>
              <a:rPr lang="en-US" sz="2629" dirty="0">
                <a:solidFill>
                  <a:srgbClr val="FF0000"/>
                </a:solidFill>
                <a:latin typeface="Montserrat Classic"/>
              </a:rPr>
              <a:t>overfitting</a:t>
            </a:r>
            <a:r>
              <a:rPr lang="en-US" sz="2629" dirty="0">
                <a:solidFill>
                  <a:srgbClr val="2D262A"/>
                </a:solidFill>
                <a:latin typeface="Montserrat Classic"/>
              </a:rPr>
              <a:t> to the training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Test Data: The data used to evaluate the performance of a model on unseen data, to estimate its </a:t>
            </a:r>
            <a:r>
              <a:rPr lang="en-US" sz="2629" dirty="0">
                <a:solidFill>
                  <a:srgbClr val="FF0000"/>
                </a:solidFill>
                <a:latin typeface="Montserrat Classic"/>
              </a:rPr>
              <a:t>generalization</a:t>
            </a:r>
            <a:r>
              <a:rPr lang="en-US" sz="2629" dirty="0">
                <a:solidFill>
                  <a:srgbClr val="2D262A"/>
                </a:solidFill>
                <a:latin typeface="Montserrat Classic"/>
              </a:rPr>
              <a:t> ability.</a:t>
            </a:r>
          </a:p>
        </p:txBody>
      </p:sp>
      <p:pic>
        <p:nvPicPr>
          <p:cNvPr id="4098" name="Picture 2" descr="What is validation data used for? - Machine Learning Basics - Galaxy Inferno">
            <a:extLst>
              <a:ext uri="{FF2B5EF4-FFF2-40B4-BE49-F238E27FC236}">
                <a16:creationId xmlns:a16="http://schemas.microsoft.com/office/drawing/2014/main" id="{960A3054-45F3-4AA2-93A5-553E32A1B5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0" t="9207" r="8242" b="16868"/>
          <a:stretch/>
        </p:blipFill>
        <p:spPr bwMode="auto">
          <a:xfrm>
            <a:off x="457200" y="2949041"/>
            <a:ext cx="7696200" cy="38084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46DAC9-EA09-9C3A-AC3E-517B8FFD9F09}"/>
              </a:ext>
            </a:extLst>
          </p:cNvPr>
          <p:cNvSpPr txBox="1"/>
          <p:nvPr/>
        </p:nvSpPr>
        <p:spPr>
          <a:xfrm>
            <a:off x="457200" y="9774114"/>
            <a:ext cx="7315200" cy="338554"/>
          </a:xfrm>
          <a:prstGeom prst="rect">
            <a:avLst/>
          </a:prstGeom>
          <a:noFill/>
        </p:spPr>
        <p:txBody>
          <a:bodyPr wrap="square" rtlCol="0">
            <a:spAutoFit/>
          </a:bodyPr>
          <a:lstStyle/>
          <a:p>
            <a:r>
              <a:rPr lang="en-US" sz="1600" dirty="0"/>
              <a:t>https://galaxyinferno.com/what-is-validation-data-used-for-machine-learning-basics/</a:t>
            </a:r>
          </a:p>
        </p:txBody>
      </p:sp>
    </p:spTree>
    <p:extLst>
      <p:ext uri="{BB962C8B-B14F-4D97-AF65-F5344CB8AC3E}">
        <p14:creationId xmlns:p14="http://schemas.microsoft.com/office/powerpoint/2010/main" val="522763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Types of Tasks: Classification</a:t>
            </a:r>
          </a:p>
        </p:txBody>
      </p:sp>
      <p:sp>
        <p:nvSpPr>
          <p:cNvPr id="7" name="TextBox 7"/>
          <p:cNvSpPr txBox="1"/>
          <p:nvPr/>
        </p:nvSpPr>
        <p:spPr>
          <a:xfrm>
            <a:off x="1759712" y="3306735"/>
            <a:ext cx="14768576" cy="1844736"/>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Which group does this belong to?</a:t>
            </a:r>
          </a:p>
          <a:p>
            <a:pPr marL="1024861" lvl="2" indent="-283830">
              <a:lnSpc>
                <a:spcPts val="3680"/>
              </a:lnSpc>
              <a:buFont typeface="Arial"/>
              <a:buChar char="•"/>
            </a:pPr>
            <a:r>
              <a:rPr lang="en-US" sz="2629" dirty="0">
                <a:solidFill>
                  <a:srgbClr val="2D262A"/>
                </a:solidFill>
                <a:latin typeface="Montserrat Classic"/>
              </a:rPr>
              <a:t>Is there a duck in this picture?</a:t>
            </a:r>
          </a:p>
          <a:p>
            <a:pPr marL="1024861" lvl="2" indent="-283830">
              <a:lnSpc>
                <a:spcPts val="3680"/>
              </a:lnSpc>
              <a:buFont typeface="Arial"/>
              <a:buChar char="•"/>
            </a:pPr>
            <a:r>
              <a:rPr lang="en-US" sz="2629" dirty="0">
                <a:solidFill>
                  <a:srgbClr val="2D262A"/>
                </a:solidFill>
                <a:latin typeface="Montserrat Classic"/>
              </a:rPr>
              <a:t>Is this patient at risk for cancer?</a:t>
            </a:r>
          </a:p>
          <a:p>
            <a:pPr marL="1024861" lvl="2" indent="-283830">
              <a:lnSpc>
                <a:spcPts val="3680"/>
              </a:lnSpc>
              <a:buFont typeface="Arial"/>
              <a:buChar char="•"/>
            </a:pPr>
            <a:r>
              <a:rPr lang="en-US" sz="2629" dirty="0">
                <a:solidFill>
                  <a:srgbClr val="2D262A"/>
                </a:solidFill>
                <a:latin typeface="Montserrat Classic"/>
              </a:rPr>
              <a:t>Was this movie review positive or negative?</a:t>
            </a:r>
          </a:p>
        </p:txBody>
      </p:sp>
      <p:pic>
        <p:nvPicPr>
          <p:cNvPr id="9" name="Picture 8">
            <a:extLst>
              <a:ext uri="{FF2B5EF4-FFF2-40B4-BE49-F238E27FC236}">
                <a16:creationId xmlns:a16="http://schemas.microsoft.com/office/drawing/2014/main" id="{B9FD128C-7329-3A9D-A961-CD47E2954A7A}"/>
              </a:ext>
            </a:extLst>
          </p:cNvPr>
          <p:cNvPicPr>
            <a:picLocks noChangeAspect="1"/>
          </p:cNvPicPr>
          <p:nvPr/>
        </p:nvPicPr>
        <p:blipFill>
          <a:blip r:embed="rId3"/>
          <a:stretch>
            <a:fillRect/>
          </a:stretch>
        </p:blipFill>
        <p:spPr>
          <a:xfrm>
            <a:off x="923925" y="5602361"/>
            <a:ext cx="4676775" cy="3695700"/>
          </a:xfrm>
          <a:prstGeom prst="rect">
            <a:avLst/>
          </a:prstGeom>
        </p:spPr>
      </p:pic>
      <p:pic>
        <p:nvPicPr>
          <p:cNvPr id="11" name="Picture 10">
            <a:extLst>
              <a:ext uri="{FF2B5EF4-FFF2-40B4-BE49-F238E27FC236}">
                <a16:creationId xmlns:a16="http://schemas.microsoft.com/office/drawing/2014/main" id="{2DA68B87-D4A0-EA0F-5692-1EE2AF6C70B4}"/>
              </a:ext>
            </a:extLst>
          </p:cNvPr>
          <p:cNvPicPr>
            <a:picLocks noChangeAspect="1"/>
          </p:cNvPicPr>
          <p:nvPr/>
        </p:nvPicPr>
        <p:blipFill>
          <a:blip r:embed="rId4"/>
          <a:stretch>
            <a:fillRect/>
          </a:stretch>
        </p:blipFill>
        <p:spPr>
          <a:xfrm>
            <a:off x="5943600" y="6011325"/>
            <a:ext cx="5124450" cy="2914650"/>
          </a:xfrm>
          <a:prstGeom prst="rect">
            <a:avLst/>
          </a:prstGeom>
        </p:spPr>
      </p:pic>
      <p:pic>
        <p:nvPicPr>
          <p:cNvPr id="6148" name="Picture 4" descr="Automated disease diagnosis and precaution recommender system using  supervised machine learning | SpringerLink">
            <a:extLst>
              <a:ext uri="{FF2B5EF4-FFF2-40B4-BE49-F238E27FC236}">
                <a16:creationId xmlns:a16="http://schemas.microsoft.com/office/drawing/2014/main" id="{1F8795A4-A7F8-C503-DFF1-25B5E4EE2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7600" y="3553875"/>
            <a:ext cx="6524625" cy="53721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BEE888-0509-93C3-EAAD-910B426CEB76}"/>
              </a:ext>
            </a:extLst>
          </p:cNvPr>
          <p:cNvSpPr txBox="1"/>
          <p:nvPr/>
        </p:nvSpPr>
        <p:spPr>
          <a:xfrm>
            <a:off x="11277600" y="9113395"/>
            <a:ext cx="6524625" cy="338554"/>
          </a:xfrm>
          <a:prstGeom prst="rect">
            <a:avLst/>
          </a:prstGeom>
          <a:noFill/>
        </p:spPr>
        <p:txBody>
          <a:bodyPr wrap="square" rtlCol="0">
            <a:spAutoFit/>
          </a:bodyPr>
          <a:lstStyle/>
          <a:p>
            <a:r>
              <a:rPr lang="en-US" sz="1600" dirty="0"/>
              <a:t>https://link.springer.com/article/10.1007/s11042-022-12897-x</a:t>
            </a:r>
          </a:p>
        </p:txBody>
      </p:sp>
    </p:spTree>
    <p:extLst>
      <p:ext uri="{BB962C8B-B14F-4D97-AF65-F5344CB8AC3E}">
        <p14:creationId xmlns:p14="http://schemas.microsoft.com/office/powerpoint/2010/main" val="234573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Types of Tasks:</a:t>
            </a:r>
            <a:br>
              <a:rPr lang="en-US" sz="4333" dirty="0">
                <a:solidFill>
                  <a:srgbClr val="73000A"/>
                </a:solidFill>
                <a:latin typeface="Montserrat Extra-Bold Bold"/>
              </a:rPr>
            </a:br>
            <a:r>
              <a:rPr lang="en-US" sz="4333" dirty="0">
                <a:solidFill>
                  <a:srgbClr val="73000A"/>
                </a:solidFill>
                <a:latin typeface="Montserrat Extra-Bold Bold"/>
              </a:rPr>
              <a:t>Regression</a:t>
            </a:r>
          </a:p>
        </p:txBody>
      </p:sp>
      <p:sp>
        <p:nvSpPr>
          <p:cNvPr id="7" name="TextBox 7"/>
          <p:cNvSpPr txBox="1"/>
          <p:nvPr/>
        </p:nvSpPr>
        <p:spPr>
          <a:xfrm>
            <a:off x="1759712" y="3306735"/>
            <a:ext cx="14768576" cy="1844736"/>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Numeric Predictions:</a:t>
            </a:r>
          </a:p>
          <a:p>
            <a:pPr marL="1024861" lvl="2" indent="-283830">
              <a:lnSpc>
                <a:spcPts val="3680"/>
              </a:lnSpc>
              <a:buFont typeface="Arial"/>
              <a:buChar char="•"/>
            </a:pPr>
            <a:r>
              <a:rPr lang="en-US" sz="2629" dirty="0">
                <a:solidFill>
                  <a:srgbClr val="2D262A"/>
                </a:solidFill>
                <a:latin typeface="Montserrat Classic"/>
              </a:rPr>
              <a:t>What will the patient’s blood sugar level be over the next day?</a:t>
            </a:r>
          </a:p>
          <a:p>
            <a:pPr marL="1024861" lvl="2" indent="-283830">
              <a:lnSpc>
                <a:spcPts val="3680"/>
              </a:lnSpc>
              <a:buFont typeface="Arial"/>
              <a:buChar char="•"/>
            </a:pPr>
            <a:r>
              <a:rPr lang="en-US" sz="2629" dirty="0">
                <a:solidFill>
                  <a:srgbClr val="2D262A"/>
                </a:solidFill>
                <a:latin typeface="Montserrat Classic"/>
              </a:rPr>
              <a:t>How much rain will fall over the next week?</a:t>
            </a:r>
          </a:p>
          <a:p>
            <a:pPr marL="1024861" lvl="2" indent="-283830">
              <a:lnSpc>
                <a:spcPts val="3680"/>
              </a:lnSpc>
              <a:buFont typeface="Arial"/>
              <a:buChar char="•"/>
            </a:pPr>
            <a:r>
              <a:rPr lang="en-US" sz="2629" dirty="0">
                <a:solidFill>
                  <a:srgbClr val="2D262A"/>
                </a:solidFill>
                <a:latin typeface="Montserrat Classic"/>
              </a:rPr>
              <a:t>How many tons of coal per week will this power plant burn?</a:t>
            </a:r>
          </a:p>
        </p:txBody>
      </p:sp>
      <p:pic>
        <p:nvPicPr>
          <p:cNvPr id="7170" name="Picture 2" descr="Regression vs. Classification in Machine Learning for Beginners |  Simplilearn">
            <a:extLst>
              <a:ext uri="{FF2B5EF4-FFF2-40B4-BE49-F238E27FC236}">
                <a16:creationId xmlns:a16="http://schemas.microsoft.com/office/drawing/2014/main" id="{3A9DA9C5-375F-73FC-68E6-2F3F023AC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151471"/>
            <a:ext cx="8077200" cy="4543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DE3E8D-FD08-CB8E-85B8-A80339AA03BB}"/>
              </a:ext>
            </a:extLst>
          </p:cNvPr>
          <p:cNvSpPr txBox="1"/>
          <p:nvPr/>
        </p:nvSpPr>
        <p:spPr>
          <a:xfrm>
            <a:off x="5105400" y="9694896"/>
            <a:ext cx="8686800" cy="338554"/>
          </a:xfrm>
          <a:prstGeom prst="rect">
            <a:avLst/>
          </a:prstGeom>
          <a:noFill/>
        </p:spPr>
        <p:txBody>
          <a:bodyPr wrap="square" rtlCol="0">
            <a:spAutoFit/>
          </a:bodyPr>
          <a:lstStyle/>
          <a:p>
            <a:r>
              <a:rPr lang="en-US" sz="1600" dirty="0"/>
              <a:t>https://www.simplilearn.com/regression-vs-classification-in-machine-learning-article</a:t>
            </a:r>
          </a:p>
        </p:txBody>
      </p:sp>
    </p:spTree>
    <p:extLst>
      <p:ext uri="{BB962C8B-B14F-4D97-AF65-F5344CB8AC3E}">
        <p14:creationId xmlns:p14="http://schemas.microsoft.com/office/powerpoint/2010/main" val="3270700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Types of Tasks:</a:t>
            </a:r>
            <a:br>
              <a:rPr lang="en-US" sz="4333" dirty="0">
                <a:solidFill>
                  <a:srgbClr val="73000A"/>
                </a:solidFill>
                <a:latin typeface="Montserrat Extra-Bold Bold"/>
              </a:rPr>
            </a:br>
            <a:r>
              <a:rPr lang="en-US" sz="4333" dirty="0">
                <a:solidFill>
                  <a:srgbClr val="73000A"/>
                </a:solidFill>
                <a:latin typeface="Montserrat Extra-Bold Bold"/>
              </a:rPr>
              <a:t>Decision Making</a:t>
            </a:r>
          </a:p>
        </p:txBody>
      </p:sp>
      <p:sp>
        <p:nvSpPr>
          <p:cNvPr id="7" name="TextBox 7"/>
          <p:cNvSpPr txBox="1"/>
          <p:nvPr/>
        </p:nvSpPr>
        <p:spPr>
          <a:xfrm>
            <a:off x="1759712" y="3306735"/>
            <a:ext cx="14768576" cy="1844736"/>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Sequential Decisions:</a:t>
            </a:r>
          </a:p>
          <a:p>
            <a:pPr marL="1024861" lvl="2" indent="-283830">
              <a:lnSpc>
                <a:spcPts val="3680"/>
              </a:lnSpc>
              <a:buFont typeface="Arial"/>
              <a:buChar char="•"/>
            </a:pPr>
            <a:r>
              <a:rPr lang="en-US" sz="2629" dirty="0">
                <a:solidFill>
                  <a:srgbClr val="2D262A"/>
                </a:solidFill>
                <a:latin typeface="Montserrat Classic"/>
              </a:rPr>
              <a:t>Beat all humans at Chess.</a:t>
            </a:r>
          </a:p>
          <a:p>
            <a:pPr marL="1024861" lvl="2" indent="-283830">
              <a:lnSpc>
                <a:spcPts val="3680"/>
              </a:lnSpc>
              <a:buFont typeface="Arial"/>
              <a:buChar char="•"/>
            </a:pPr>
            <a:r>
              <a:rPr lang="en-US" sz="2629" dirty="0">
                <a:solidFill>
                  <a:srgbClr val="2D262A"/>
                </a:solidFill>
                <a:latin typeface="Montserrat Classic"/>
              </a:rPr>
              <a:t>Navigate a 4-legged robot through a room with obstacles.</a:t>
            </a:r>
          </a:p>
          <a:p>
            <a:pPr marL="1024861" lvl="2" indent="-283830">
              <a:lnSpc>
                <a:spcPts val="3680"/>
              </a:lnSpc>
              <a:buFont typeface="Arial"/>
              <a:buChar char="•"/>
            </a:pPr>
            <a:r>
              <a:rPr lang="en-US" sz="2629" dirty="0">
                <a:solidFill>
                  <a:srgbClr val="2D262A"/>
                </a:solidFill>
                <a:latin typeface="Montserrat Classic"/>
              </a:rPr>
              <a:t>Drive a car through traffic on a highway.</a:t>
            </a:r>
          </a:p>
        </p:txBody>
      </p:sp>
      <p:pic>
        <p:nvPicPr>
          <p:cNvPr id="8194" name="Picture 2" descr="Twenty years on from Deep Blue vs Kasparov: how a chess match started the  big data revolution">
            <a:extLst>
              <a:ext uri="{FF2B5EF4-FFF2-40B4-BE49-F238E27FC236}">
                <a16:creationId xmlns:a16="http://schemas.microsoft.com/office/drawing/2014/main" id="{5522A8FB-0EB1-70E7-197F-4827183F7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986" y="5404312"/>
            <a:ext cx="7836060" cy="4407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B66D81-62CD-B289-F70B-90C7CEA13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1998" y="6057900"/>
            <a:ext cx="5868653" cy="3296996"/>
          </a:xfrm>
          <a:prstGeom prst="rect">
            <a:avLst/>
          </a:prstGeom>
        </p:spPr>
      </p:pic>
    </p:spTree>
    <p:extLst>
      <p:ext uri="{BB962C8B-B14F-4D97-AF65-F5344CB8AC3E}">
        <p14:creationId xmlns:p14="http://schemas.microsoft.com/office/powerpoint/2010/main" val="2078040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Types of Tasks</a:t>
            </a:r>
            <a:br>
              <a:rPr lang="en-US" sz="4333" dirty="0">
                <a:solidFill>
                  <a:srgbClr val="73000A"/>
                </a:solidFill>
                <a:latin typeface="Montserrat Extra-Bold Bold"/>
              </a:rPr>
            </a:br>
            <a:r>
              <a:rPr lang="en-US" sz="4333" dirty="0">
                <a:solidFill>
                  <a:srgbClr val="73000A"/>
                </a:solidFill>
                <a:latin typeface="Montserrat Extra-Bold Bold"/>
              </a:rPr>
              <a:t>Generative</a:t>
            </a:r>
          </a:p>
        </p:txBody>
      </p:sp>
      <p:sp>
        <p:nvSpPr>
          <p:cNvPr id="7" name="TextBox 7"/>
          <p:cNvSpPr txBox="1"/>
          <p:nvPr/>
        </p:nvSpPr>
        <p:spPr>
          <a:xfrm>
            <a:off x="1759712" y="3306735"/>
            <a:ext cx="14768576" cy="1844736"/>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Making things out of user prompts:</a:t>
            </a:r>
          </a:p>
          <a:p>
            <a:pPr marL="1024861" lvl="2" indent="-283830">
              <a:lnSpc>
                <a:spcPts val="3680"/>
              </a:lnSpc>
              <a:buFont typeface="Arial"/>
              <a:buChar char="•"/>
            </a:pPr>
            <a:r>
              <a:rPr lang="en-US" sz="2629" dirty="0">
                <a:solidFill>
                  <a:srgbClr val="2D262A"/>
                </a:solidFill>
                <a:latin typeface="Montserrat Classic"/>
              </a:rPr>
              <a:t>Write a poem about hamburgers.</a:t>
            </a:r>
          </a:p>
          <a:p>
            <a:pPr marL="1024861" lvl="2" indent="-283830">
              <a:lnSpc>
                <a:spcPts val="3680"/>
              </a:lnSpc>
              <a:buFont typeface="Arial"/>
              <a:buChar char="•"/>
            </a:pPr>
            <a:r>
              <a:rPr lang="en-US" sz="2629" dirty="0">
                <a:solidFill>
                  <a:srgbClr val="2D262A"/>
                </a:solidFill>
                <a:latin typeface="Montserrat Classic"/>
              </a:rPr>
              <a:t>Painting of Spiderman swimming with sharks, Monet style.</a:t>
            </a:r>
          </a:p>
          <a:p>
            <a:pPr marL="1024861" lvl="2" indent="-283830">
              <a:lnSpc>
                <a:spcPts val="3680"/>
              </a:lnSpc>
              <a:buFont typeface="Arial"/>
              <a:buChar char="•"/>
            </a:pPr>
            <a:r>
              <a:rPr lang="en-US" sz="2629" dirty="0">
                <a:solidFill>
                  <a:srgbClr val="2D262A"/>
                </a:solidFill>
                <a:latin typeface="Montserrat Classic"/>
              </a:rPr>
              <a:t>Have the presidents sing the Pokémon theme.</a:t>
            </a:r>
          </a:p>
        </p:txBody>
      </p:sp>
    </p:spTree>
    <p:extLst>
      <p:ext uri="{BB962C8B-B14F-4D97-AF65-F5344CB8AC3E}">
        <p14:creationId xmlns:p14="http://schemas.microsoft.com/office/powerpoint/2010/main" val="289315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987937" y="1996489"/>
            <a:ext cx="10312125"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Types of ML Models</a:t>
            </a:r>
            <a:br>
              <a:rPr lang="en-US" sz="4333" dirty="0">
                <a:solidFill>
                  <a:srgbClr val="73000A"/>
                </a:solidFill>
                <a:latin typeface="Montserrat Extra-Bold Bold"/>
              </a:rPr>
            </a:br>
            <a:r>
              <a:rPr lang="en-US" sz="4333" dirty="0">
                <a:solidFill>
                  <a:srgbClr val="73000A"/>
                </a:solidFill>
                <a:latin typeface="Montserrat Extra-Bold Bold"/>
              </a:rPr>
              <a:t>(how to approach the problems)</a:t>
            </a:r>
          </a:p>
        </p:txBody>
      </p:sp>
      <p:sp>
        <p:nvSpPr>
          <p:cNvPr id="7" name="TextBox 7"/>
          <p:cNvSpPr txBox="1"/>
          <p:nvPr/>
        </p:nvSpPr>
        <p:spPr>
          <a:xfrm>
            <a:off x="8324850" y="3390900"/>
            <a:ext cx="8203438" cy="6589624"/>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Supervised Learning: Learning with </a:t>
            </a:r>
            <a:r>
              <a:rPr lang="en-US" sz="2629" dirty="0">
                <a:solidFill>
                  <a:srgbClr val="FF0000"/>
                </a:solidFill>
                <a:latin typeface="Montserrat Classic"/>
              </a:rPr>
              <a:t>labeled training examples</a:t>
            </a:r>
            <a:r>
              <a:rPr lang="en-US" sz="2629" dirty="0">
                <a:solidFill>
                  <a:srgbClr val="2D262A"/>
                </a:solidFill>
                <a:latin typeface="Montserrat Classic"/>
              </a:rPr>
              <a:t>, where the algorithm learns to </a:t>
            </a:r>
            <a:r>
              <a:rPr lang="en-US" sz="2629" dirty="0">
                <a:solidFill>
                  <a:srgbClr val="FF0000"/>
                </a:solidFill>
                <a:latin typeface="Montserrat Classic"/>
              </a:rPr>
              <a:t>predict an output </a:t>
            </a:r>
            <a:r>
              <a:rPr lang="en-US" sz="2629" dirty="0">
                <a:solidFill>
                  <a:srgbClr val="2D262A"/>
                </a:solidFill>
                <a:latin typeface="Montserrat Classic"/>
              </a:rPr>
              <a:t>variable from input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Unsupervised Learning: Learning </a:t>
            </a:r>
            <a:r>
              <a:rPr lang="en-US" sz="2629" dirty="0">
                <a:latin typeface="Montserrat Classic"/>
              </a:rPr>
              <a:t>without labeled examples</a:t>
            </a:r>
            <a:r>
              <a:rPr lang="en-US" sz="2629" dirty="0">
                <a:solidFill>
                  <a:srgbClr val="2D262A"/>
                </a:solidFill>
                <a:latin typeface="Montserrat Classic"/>
              </a:rPr>
              <a:t>, where the algorithm </a:t>
            </a:r>
            <a:r>
              <a:rPr lang="en-US" sz="2629" dirty="0">
                <a:solidFill>
                  <a:srgbClr val="FF0000"/>
                </a:solidFill>
                <a:latin typeface="Montserrat Classic"/>
              </a:rPr>
              <a:t>discovers associations or groupings </a:t>
            </a:r>
            <a:r>
              <a:rPr lang="en-US" sz="2629" dirty="0">
                <a:solidFill>
                  <a:srgbClr val="2D262A"/>
                </a:solidFill>
                <a:latin typeface="Montserrat Classic"/>
              </a:rPr>
              <a:t>in the data, without any explicit target.</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Reinforcement Learning: Learning by trial-and-error, where the algorithm learns to </a:t>
            </a:r>
            <a:r>
              <a:rPr lang="en-US" sz="2629" dirty="0">
                <a:solidFill>
                  <a:srgbClr val="FF0000"/>
                </a:solidFill>
                <a:latin typeface="Montserrat Classic"/>
              </a:rPr>
              <a:t>make decisions </a:t>
            </a:r>
            <a:r>
              <a:rPr lang="en-US" sz="2629" dirty="0">
                <a:solidFill>
                  <a:srgbClr val="2D262A"/>
                </a:solidFill>
                <a:latin typeface="Montserrat Classic"/>
              </a:rPr>
              <a:t>to </a:t>
            </a:r>
            <a:r>
              <a:rPr lang="en-US" sz="2629" dirty="0">
                <a:solidFill>
                  <a:srgbClr val="FF0000"/>
                </a:solidFill>
                <a:latin typeface="Montserrat Classic"/>
              </a:rPr>
              <a:t>maximize a reward </a:t>
            </a:r>
            <a:r>
              <a:rPr lang="en-US" sz="2629" dirty="0">
                <a:latin typeface="Montserrat Classic"/>
              </a:rPr>
              <a:t>signal in a</a:t>
            </a:r>
            <a:r>
              <a:rPr lang="en-US" sz="2629" dirty="0">
                <a:solidFill>
                  <a:srgbClr val="FF0000"/>
                </a:solidFill>
                <a:latin typeface="Montserrat Classic"/>
              </a:rPr>
              <a:t> given environment</a:t>
            </a:r>
            <a:r>
              <a:rPr lang="en-US" sz="2629" dirty="0">
                <a:solidFill>
                  <a:srgbClr val="2D262A"/>
                </a:solidFill>
                <a:latin typeface="Montserrat Classic"/>
              </a:rPr>
              <a:t>.</a:t>
            </a:r>
          </a:p>
        </p:txBody>
      </p:sp>
      <p:pic>
        <p:nvPicPr>
          <p:cNvPr id="8" name="Picture 2">
            <a:extLst>
              <a:ext uri="{FF2B5EF4-FFF2-40B4-BE49-F238E27FC236}">
                <a16:creationId xmlns:a16="http://schemas.microsoft.com/office/drawing/2014/main" id="{1EAC7C3E-AA42-7063-5E11-66576179B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427094"/>
            <a:ext cx="7296150" cy="52482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7A08DC-1E03-2876-424B-3885F8C26DCE}"/>
              </a:ext>
            </a:extLst>
          </p:cNvPr>
          <p:cNvSpPr txBox="1"/>
          <p:nvPr/>
        </p:nvSpPr>
        <p:spPr>
          <a:xfrm rot="10800000" flipV="1">
            <a:off x="1015364" y="8868931"/>
            <a:ext cx="7296149" cy="646331"/>
          </a:xfrm>
          <a:prstGeom prst="rect">
            <a:avLst/>
          </a:prstGeom>
          <a:noFill/>
        </p:spPr>
        <p:txBody>
          <a:bodyPr wrap="square" rtlCol="0">
            <a:spAutoFit/>
          </a:bodyPr>
          <a:lstStyle/>
          <a:p>
            <a:r>
              <a:rPr lang="en-US" dirty="0"/>
              <a:t>https://medium.datadriveninvestor.com/machine-learning-a-top-down-view-e1b9d2fcaf9</a:t>
            </a:r>
          </a:p>
        </p:txBody>
      </p:sp>
    </p:spTree>
    <p:extLst>
      <p:ext uri="{BB962C8B-B14F-4D97-AF65-F5344CB8AC3E}">
        <p14:creationId xmlns:p14="http://schemas.microsoft.com/office/powerpoint/2010/main" val="3314236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Healthcare Informatics</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288913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Applications of ML in Health Informatics and Analytics</a:t>
            </a:r>
          </a:p>
        </p:txBody>
      </p:sp>
      <p:pic>
        <p:nvPicPr>
          <p:cNvPr id="10" name="Picture 9">
            <a:extLst>
              <a:ext uri="{FF2B5EF4-FFF2-40B4-BE49-F238E27FC236}">
                <a16:creationId xmlns:a16="http://schemas.microsoft.com/office/drawing/2014/main" id="{B82EB87F-7D4D-B39D-AD10-5FECFCAAB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095" y="3183638"/>
            <a:ext cx="10679809" cy="5992559"/>
          </a:xfrm>
          <a:prstGeom prst="rect">
            <a:avLst/>
          </a:prstGeom>
        </p:spPr>
      </p:pic>
      <p:sp>
        <p:nvSpPr>
          <p:cNvPr id="11" name="TextBox 10">
            <a:extLst>
              <a:ext uri="{FF2B5EF4-FFF2-40B4-BE49-F238E27FC236}">
                <a16:creationId xmlns:a16="http://schemas.microsoft.com/office/drawing/2014/main" id="{DEF0D4B9-07DE-B99A-85C5-33D1DD4AA7CF}"/>
              </a:ext>
            </a:extLst>
          </p:cNvPr>
          <p:cNvSpPr txBox="1"/>
          <p:nvPr/>
        </p:nvSpPr>
        <p:spPr>
          <a:xfrm>
            <a:off x="4905374" y="9340728"/>
            <a:ext cx="8477250" cy="338554"/>
          </a:xfrm>
          <a:prstGeom prst="rect">
            <a:avLst/>
          </a:prstGeom>
          <a:noFill/>
        </p:spPr>
        <p:txBody>
          <a:bodyPr wrap="square" rtlCol="0">
            <a:spAutoFit/>
          </a:bodyPr>
          <a:lstStyle/>
          <a:p>
            <a:r>
              <a:rPr lang="en-US" sz="1600" dirty="0"/>
              <a:t>https://medium.com/analytics-vidhya/artificial-intelligence-in-healthcare-40ff4e0a346b</a:t>
            </a:r>
          </a:p>
        </p:txBody>
      </p:sp>
    </p:spTree>
    <p:extLst>
      <p:ext uri="{BB962C8B-B14F-4D97-AF65-F5344CB8AC3E}">
        <p14:creationId xmlns:p14="http://schemas.microsoft.com/office/powerpoint/2010/main" val="557501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Applications of ML in Health Informatics and Analytics</a:t>
            </a:r>
          </a:p>
        </p:txBody>
      </p:sp>
      <p:sp>
        <p:nvSpPr>
          <p:cNvPr id="7" name="TextBox 7"/>
          <p:cNvSpPr txBox="1"/>
          <p:nvPr/>
        </p:nvSpPr>
        <p:spPr>
          <a:xfrm>
            <a:off x="1759712" y="3311705"/>
            <a:ext cx="12489688" cy="895758"/>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Medical Image Analysis:</a:t>
            </a:r>
          </a:p>
          <a:p>
            <a:pPr marL="1024861" lvl="2" indent="-283830">
              <a:lnSpc>
                <a:spcPts val="3680"/>
              </a:lnSpc>
              <a:buFont typeface="Arial"/>
              <a:buChar char="•"/>
            </a:pPr>
            <a:r>
              <a:rPr lang="en-US" sz="2629" dirty="0">
                <a:solidFill>
                  <a:srgbClr val="2D262A"/>
                </a:solidFill>
                <a:latin typeface="Montserrat Classic"/>
              </a:rPr>
              <a:t>Clinical Decision Support</a:t>
            </a:r>
          </a:p>
        </p:txBody>
      </p:sp>
      <p:pic>
        <p:nvPicPr>
          <p:cNvPr id="9218" name="Picture 2" descr="Faster analysis of medical images | MIT News | Massachusetts Institute of  Technology">
            <a:extLst>
              <a:ext uri="{FF2B5EF4-FFF2-40B4-BE49-F238E27FC236}">
                <a16:creationId xmlns:a16="http://schemas.microsoft.com/office/drawing/2014/main" id="{382AF25F-983D-1111-9596-516D90531E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637" y="4500061"/>
            <a:ext cx="8097837" cy="539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3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816794" cy="10287000"/>
            <a:chOff x="0" y="0"/>
            <a:chExt cx="2322119" cy="2709333"/>
          </a:xfrm>
        </p:grpSpPr>
        <p:sp>
          <p:nvSpPr>
            <p:cNvPr id="3" name="Freeform 3"/>
            <p:cNvSpPr/>
            <p:nvPr/>
          </p:nvSpPr>
          <p:spPr>
            <a:xfrm>
              <a:off x="0" y="0"/>
              <a:ext cx="2322119" cy="2709333"/>
            </a:xfrm>
            <a:custGeom>
              <a:avLst/>
              <a:gdLst/>
              <a:ahLst/>
              <a:cxnLst/>
              <a:rect l="l" t="t" r="r" b="b"/>
              <a:pathLst>
                <a:path w="2322119" h="2709333">
                  <a:moveTo>
                    <a:pt x="0" y="0"/>
                  </a:moveTo>
                  <a:lnTo>
                    <a:pt x="2322119" y="0"/>
                  </a:lnTo>
                  <a:lnTo>
                    <a:pt x="2322119" y="2709333"/>
                  </a:lnTo>
                  <a:lnTo>
                    <a:pt x="0" y="2709333"/>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l="10271" t="1696" r="10755" b="3150"/>
          <a:stretch>
            <a:fillRect/>
          </a:stretch>
        </p:blipFill>
        <p:spPr>
          <a:xfrm>
            <a:off x="677529" y="650903"/>
            <a:ext cx="7466954" cy="8996852"/>
          </a:xfrm>
          <a:prstGeom prst="rect">
            <a:avLst/>
          </a:prstGeom>
        </p:spPr>
      </p:pic>
      <p:pic>
        <p:nvPicPr>
          <p:cNvPr id="6" name="Picture 6"/>
          <p:cNvPicPr>
            <a:picLocks noChangeAspect="1"/>
          </p:cNvPicPr>
          <p:nvPr/>
        </p:nvPicPr>
        <p:blipFill>
          <a:blip r:embed="rId3"/>
          <a:srcRect/>
          <a:stretch>
            <a:fillRect/>
          </a:stretch>
        </p:blipFill>
        <p:spPr>
          <a:xfrm>
            <a:off x="14239750" y="8112537"/>
            <a:ext cx="3608839" cy="1833061"/>
          </a:xfrm>
          <a:prstGeom prst="rect">
            <a:avLst/>
          </a:prstGeom>
        </p:spPr>
      </p:pic>
      <p:sp>
        <p:nvSpPr>
          <p:cNvPr id="7" name="TextBox 7"/>
          <p:cNvSpPr txBox="1"/>
          <p:nvPr/>
        </p:nvSpPr>
        <p:spPr>
          <a:xfrm>
            <a:off x="10556726" y="1508935"/>
            <a:ext cx="6418023" cy="6603602"/>
          </a:xfrm>
          <a:prstGeom prst="rect">
            <a:avLst/>
          </a:prstGeom>
        </p:spPr>
        <p:txBody>
          <a:bodyPr lIns="0" tIns="0" rIns="0" bIns="0" rtlCol="0" anchor="t">
            <a:spAutoFit/>
          </a:bodyPr>
          <a:lstStyle/>
          <a:p>
            <a:pPr algn="ctr">
              <a:lnSpc>
                <a:spcPts val="5831"/>
              </a:lnSpc>
            </a:pPr>
            <a:r>
              <a:rPr lang="en-US" sz="4165" dirty="0">
                <a:solidFill>
                  <a:srgbClr val="2D262A"/>
                </a:solidFill>
                <a:latin typeface="Montserrat Classic Bold"/>
              </a:rPr>
              <a:t>Who are we?</a:t>
            </a:r>
          </a:p>
          <a:p>
            <a:pPr algn="ctr">
              <a:lnSpc>
                <a:spcPts val="3311"/>
              </a:lnSpc>
            </a:pPr>
            <a:endParaRPr lang="en-US" sz="4165" dirty="0">
              <a:solidFill>
                <a:srgbClr val="2D262A"/>
              </a:solidFill>
              <a:latin typeface="Montserrat Classic Bold"/>
            </a:endParaRPr>
          </a:p>
          <a:p>
            <a:pPr>
              <a:lnSpc>
                <a:spcPts val="3311"/>
              </a:lnSpc>
            </a:pPr>
            <a:r>
              <a:rPr lang="en-US" sz="2365" dirty="0">
                <a:solidFill>
                  <a:srgbClr val="73000A"/>
                </a:solidFill>
                <a:latin typeface="Montserrat Classic Bold"/>
              </a:rPr>
              <a:t>Dr. Dezhi Wu's</a:t>
            </a:r>
            <a:r>
              <a:rPr lang="en-US" sz="2365" dirty="0">
                <a:solidFill>
                  <a:srgbClr val="2D262A"/>
                </a:solidFill>
                <a:latin typeface="Montserrat Classic"/>
              </a:rPr>
              <a:t> human-computer interaction and artificial intelligence research lab, </a:t>
            </a:r>
            <a:r>
              <a:rPr lang="en-US" sz="2365" dirty="0">
                <a:solidFill>
                  <a:srgbClr val="73000A"/>
                </a:solidFill>
                <a:latin typeface="Montserrat Classic Bold"/>
              </a:rPr>
              <a:t>HI³ Tech Lab</a:t>
            </a:r>
            <a:r>
              <a:rPr lang="en-US" sz="2365" dirty="0">
                <a:solidFill>
                  <a:srgbClr val="2D262A"/>
                </a:solidFill>
                <a:latin typeface="Montserrat Classic"/>
              </a:rPr>
              <a:t>, focuses on </a:t>
            </a:r>
            <a:r>
              <a:rPr lang="en-US" sz="2365" u="sng" dirty="0">
                <a:solidFill>
                  <a:srgbClr val="73000A"/>
                </a:solidFill>
                <a:latin typeface="Montserrat Classic Bold"/>
              </a:rPr>
              <a:t>h</a:t>
            </a:r>
            <a:r>
              <a:rPr lang="en-US" sz="2365" dirty="0">
                <a:solidFill>
                  <a:srgbClr val="2D262A"/>
                </a:solidFill>
                <a:latin typeface="Montserrat Classic Bold"/>
              </a:rPr>
              <a:t>uman-centered,</a:t>
            </a:r>
            <a:r>
              <a:rPr lang="en-US" sz="2365" u="sng" dirty="0">
                <a:solidFill>
                  <a:srgbClr val="2D262A"/>
                </a:solidFill>
                <a:latin typeface="Montserrat Classic Bold"/>
              </a:rPr>
              <a:t> </a:t>
            </a:r>
            <a:r>
              <a:rPr lang="en-US" sz="2365" u="sng" dirty="0">
                <a:solidFill>
                  <a:srgbClr val="73000A"/>
                </a:solidFill>
                <a:latin typeface="Montserrat Classic Bold"/>
              </a:rPr>
              <a:t>i</a:t>
            </a:r>
            <a:r>
              <a:rPr lang="en-US" sz="2365" dirty="0">
                <a:solidFill>
                  <a:srgbClr val="101010"/>
                </a:solidFill>
                <a:latin typeface="Montserrat Classic Bold"/>
              </a:rPr>
              <a:t>n</a:t>
            </a:r>
            <a:r>
              <a:rPr lang="en-US" sz="2365" dirty="0">
                <a:solidFill>
                  <a:srgbClr val="2D262A"/>
                </a:solidFill>
                <a:latin typeface="Montserrat Classic Bold"/>
              </a:rPr>
              <a:t>telligent, </a:t>
            </a:r>
            <a:r>
              <a:rPr lang="en-US" sz="2365" u="sng" dirty="0">
                <a:solidFill>
                  <a:srgbClr val="73000A"/>
                </a:solidFill>
                <a:latin typeface="Montserrat Classic Bold"/>
              </a:rPr>
              <a:t>i</a:t>
            </a:r>
            <a:r>
              <a:rPr lang="en-US" sz="2365" dirty="0">
                <a:solidFill>
                  <a:srgbClr val="2D262A"/>
                </a:solidFill>
                <a:latin typeface="Montserrat Classic Bold"/>
              </a:rPr>
              <a:t>nterdisciplinary, and </a:t>
            </a:r>
            <a:r>
              <a:rPr lang="en-US" sz="2365" u="sng" dirty="0">
                <a:solidFill>
                  <a:srgbClr val="73000A"/>
                </a:solidFill>
                <a:latin typeface="Montserrat Classic Bold"/>
              </a:rPr>
              <a:t>i</a:t>
            </a:r>
            <a:r>
              <a:rPr lang="en-US" sz="2365" dirty="0">
                <a:solidFill>
                  <a:srgbClr val="2D262A"/>
                </a:solidFill>
                <a:latin typeface="Montserrat Classic Bold"/>
              </a:rPr>
              <a:t>nteractive t</a:t>
            </a:r>
            <a:r>
              <a:rPr lang="en-US" sz="2365" dirty="0">
                <a:solidFill>
                  <a:srgbClr val="73000A"/>
                </a:solidFill>
                <a:latin typeface="Montserrat Classic Bold"/>
              </a:rPr>
              <a:t>echnology design and evaluation</a:t>
            </a:r>
            <a:r>
              <a:rPr lang="en-US" sz="2365" dirty="0">
                <a:solidFill>
                  <a:srgbClr val="73000A"/>
                </a:solidFill>
                <a:latin typeface="Montserrat Classic"/>
              </a:rPr>
              <a:t> ​</a:t>
            </a:r>
          </a:p>
          <a:p>
            <a:pPr algn="ctr">
              <a:lnSpc>
                <a:spcPts val="3311"/>
              </a:lnSpc>
            </a:pPr>
            <a:r>
              <a:rPr lang="en-US" sz="2365" dirty="0">
                <a:solidFill>
                  <a:srgbClr val="2D262A"/>
                </a:solidFill>
                <a:latin typeface="Montserrat Classic"/>
              </a:rPr>
              <a:t>&amp; ​</a:t>
            </a:r>
          </a:p>
          <a:p>
            <a:pPr>
              <a:lnSpc>
                <a:spcPts val="3311"/>
              </a:lnSpc>
            </a:pPr>
            <a:r>
              <a:rPr lang="en-US" sz="2365" dirty="0">
                <a:solidFill>
                  <a:srgbClr val="73000A"/>
                </a:solidFill>
                <a:latin typeface="Montserrat Classic Bold"/>
              </a:rPr>
              <a:t>big data and informatics research</a:t>
            </a:r>
            <a:r>
              <a:rPr lang="en-US" sz="2365" dirty="0">
                <a:solidFill>
                  <a:srgbClr val="2D262A"/>
                </a:solidFill>
                <a:latin typeface="Montserrat Classic"/>
              </a:rPr>
              <a:t>, especially in the healthcare field using artificial intelligence methods to analyze and model social media, electronic health records (EHR) data and clinical notes</a:t>
            </a:r>
          </a:p>
          <a:p>
            <a:pPr>
              <a:lnSpc>
                <a:spcPts val="3311"/>
              </a:lnSpc>
            </a:pPr>
            <a:endParaRPr lang="en-US" sz="2365" dirty="0">
              <a:solidFill>
                <a:srgbClr val="2D262A"/>
              </a:solidFill>
              <a:latin typeface="Montserrat Class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Applications of ML in Health Informatics and Analytics</a:t>
            </a:r>
          </a:p>
        </p:txBody>
      </p:sp>
      <p:sp>
        <p:nvSpPr>
          <p:cNvPr id="7" name="TextBox 7"/>
          <p:cNvSpPr txBox="1"/>
          <p:nvPr/>
        </p:nvSpPr>
        <p:spPr>
          <a:xfrm>
            <a:off x="1759712" y="3311705"/>
            <a:ext cx="6469888" cy="1844736"/>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Drug Discovery and Development</a:t>
            </a:r>
          </a:p>
          <a:p>
            <a:pPr marL="1024861" lvl="2" indent="-283830">
              <a:lnSpc>
                <a:spcPts val="3680"/>
              </a:lnSpc>
              <a:buFont typeface="Arial"/>
              <a:buChar char="•"/>
            </a:pPr>
            <a:r>
              <a:rPr lang="en-US" sz="2629" dirty="0">
                <a:solidFill>
                  <a:srgbClr val="2D262A"/>
                </a:solidFill>
                <a:latin typeface="Montserrat Classic"/>
              </a:rPr>
              <a:t>Bioinformatics</a:t>
            </a:r>
          </a:p>
          <a:p>
            <a:pPr marL="1024861" lvl="2" indent="-283830">
              <a:lnSpc>
                <a:spcPts val="3680"/>
              </a:lnSpc>
              <a:buFont typeface="Arial"/>
              <a:buChar char="•"/>
            </a:pPr>
            <a:r>
              <a:rPr lang="en-US" sz="2629" dirty="0">
                <a:solidFill>
                  <a:srgbClr val="2D262A"/>
                </a:solidFill>
                <a:latin typeface="Montserrat Classic"/>
              </a:rPr>
              <a:t>Proteomics</a:t>
            </a:r>
          </a:p>
          <a:p>
            <a:pPr marL="1024861" lvl="2" indent="-283830">
              <a:lnSpc>
                <a:spcPts val="3680"/>
              </a:lnSpc>
              <a:buFont typeface="Arial"/>
              <a:buChar char="•"/>
            </a:pPr>
            <a:r>
              <a:rPr lang="en-US" sz="2629" dirty="0">
                <a:solidFill>
                  <a:srgbClr val="2D262A"/>
                </a:solidFill>
                <a:latin typeface="Montserrat Classic"/>
              </a:rPr>
              <a:t>Genomics</a:t>
            </a:r>
          </a:p>
        </p:txBody>
      </p:sp>
    </p:spTree>
    <p:extLst>
      <p:ext uri="{BB962C8B-B14F-4D97-AF65-F5344CB8AC3E}">
        <p14:creationId xmlns:p14="http://schemas.microsoft.com/office/powerpoint/2010/main" val="4152784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Applications of ML in Health Informatics and Analytics</a:t>
            </a:r>
          </a:p>
        </p:txBody>
      </p:sp>
      <p:sp>
        <p:nvSpPr>
          <p:cNvPr id="7" name="TextBox 7"/>
          <p:cNvSpPr txBox="1"/>
          <p:nvPr/>
        </p:nvSpPr>
        <p:spPr>
          <a:xfrm>
            <a:off x="1759712" y="3311705"/>
            <a:ext cx="7765288" cy="2319225"/>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Electronic Health Records Analysis:</a:t>
            </a:r>
          </a:p>
          <a:p>
            <a:pPr marL="1024861" lvl="2" indent="-283830">
              <a:lnSpc>
                <a:spcPts val="3680"/>
              </a:lnSpc>
              <a:buFont typeface="Arial"/>
              <a:buChar char="•"/>
            </a:pPr>
            <a:r>
              <a:rPr lang="en-US" sz="2629" dirty="0">
                <a:solidFill>
                  <a:srgbClr val="2D262A"/>
                </a:solidFill>
                <a:latin typeface="Montserrat Classic"/>
              </a:rPr>
              <a:t>Disease Diagnosis and Prognosis</a:t>
            </a:r>
          </a:p>
          <a:p>
            <a:pPr marL="1024861" lvl="2" indent="-283830">
              <a:lnSpc>
                <a:spcPts val="3680"/>
              </a:lnSpc>
              <a:buFont typeface="Arial"/>
              <a:buChar char="•"/>
            </a:pPr>
            <a:r>
              <a:rPr lang="en-US" sz="2629" dirty="0">
                <a:solidFill>
                  <a:srgbClr val="2D262A"/>
                </a:solidFill>
                <a:latin typeface="Montserrat Classic"/>
              </a:rPr>
              <a:t>Clinical Decision Support</a:t>
            </a:r>
          </a:p>
          <a:p>
            <a:pPr marL="1024861" lvl="2" indent="-283830">
              <a:lnSpc>
                <a:spcPts val="3680"/>
              </a:lnSpc>
              <a:buFont typeface="Arial"/>
              <a:buChar char="•"/>
            </a:pPr>
            <a:r>
              <a:rPr lang="en-US" sz="2629" dirty="0">
                <a:solidFill>
                  <a:srgbClr val="2D262A"/>
                </a:solidFill>
                <a:latin typeface="Montserrat Classic"/>
              </a:rPr>
              <a:t>Personalized Medicine</a:t>
            </a:r>
          </a:p>
          <a:p>
            <a:pPr marL="567661" lvl="1" indent="-283830">
              <a:lnSpc>
                <a:spcPts val="3680"/>
              </a:lnSpc>
              <a:buFont typeface="Arial"/>
              <a:buChar char="•"/>
            </a:pPr>
            <a:endParaRPr lang="en-US" sz="2629" dirty="0">
              <a:solidFill>
                <a:srgbClr val="2D262A"/>
              </a:solidFill>
              <a:latin typeface="Montserrat Classic"/>
            </a:endParaRPr>
          </a:p>
        </p:txBody>
      </p:sp>
    </p:spTree>
    <p:extLst>
      <p:ext uri="{BB962C8B-B14F-4D97-AF65-F5344CB8AC3E}">
        <p14:creationId xmlns:p14="http://schemas.microsoft.com/office/powerpoint/2010/main" val="300221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1057405"/>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Applications of ML &amp; DL in Health Informatics and Analytics</a:t>
            </a:r>
          </a:p>
        </p:txBody>
      </p:sp>
      <p:sp>
        <p:nvSpPr>
          <p:cNvPr id="7" name="TextBox 7"/>
          <p:cNvSpPr txBox="1"/>
          <p:nvPr/>
        </p:nvSpPr>
        <p:spPr>
          <a:xfrm>
            <a:off x="1759712" y="3234393"/>
            <a:ext cx="14768576" cy="5640647"/>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Medical Image Analysis: Automated detection and classification of abnormalities in medical images, such as X-rays, CT scans, and MRI scans.</a:t>
            </a:r>
          </a:p>
          <a:p>
            <a:pPr marL="567661" lvl="1" indent="-283830">
              <a:lnSpc>
                <a:spcPts val="3680"/>
              </a:lnSpc>
              <a:buFont typeface="Arial"/>
              <a:buChar char="•"/>
            </a:pPr>
            <a:r>
              <a:rPr lang="en-US" sz="2629" dirty="0">
                <a:solidFill>
                  <a:srgbClr val="2D262A"/>
                </a:solidFill>
                <a:latin typeface="Montserrat Classic"/>
              </a:rPr>
              <a:t>Clinical Decision Support: Predictive modeling to assist healthcare providers in making more accurate and personalized treatment decisions, based on patient data and medical history.</a:t>
            </a:r>
          </a:p>
          <a:p>
            <a:pPr marL="567661" lvl="1" indent="-283830">
              <a:lnSpc>
                <a:spcPts val="3680"/>
              </a:lnSpc>
              <a:buFont typeface="Arial"/>
              <a:buChar char="•"/>
            </a:pPr>
            <a:r>
              <a:rPr lang="en-US" sz="2629" dirty="0">
                <a:solidFill>
                  <a:srgbClr val="2D262A"/>
                </a:solidFill>
                <a:latin typeface="Montserrat Classic"/>
              </a:rPr>
              <a:t>Disease Diagnosis and Prognosis: Predictive modeling to diagnose and forecast the progression of diseases, based on patient data and medical records.</a:t>
            </a:r>
          </a:p>
          <a:p>
            <a:pPr marL="567661" lvl="1" indent="-283830">
              <a:lnSpc>
                <a:spcPts val="3680"/>
              </a:lnSpc>
              <a:buFont typeface="Arial"/>
              <a:buChar char="•"/>
            </a:pPr>
            <a:r>
              <a:rPr lang="en-US" sz="2629" dirty="0">
                <a:solidFill>
                  <a:srgbClr val="2D262A"/>
                </a:solidFill>
                <a:latin typeface="Montserrat Classic"/>
              </a:rPr>
              <a:t>Drug Discovery and Development: Predictive modeling to identify new drug targets and design more effective drugs, based on molecular and genetic data.</a:t>
            </a:r>
          </a:p>
          <a:p>
            <a:pPr marL="567661" lvl="1" indent="-283830">
              <a:lnSpc>
                <a:spcPts val="3680"/>
              </a:lnSpc>
              <a:buFont typeface="Arial"/>
              <a:buChar char="•"/>
            </a:pPr>
            <a:r>
              <a:rPr lang="en-US" sz="2629" dirty="0">
                <a:solidFill>
                  <a:srgbClr val="2D262A"/>
                </a:solidFill>
                <a:latin typeface="Montserrat Classic"/>
              </a:rPr>
              <a:t>Electronic Health Records Analysis: Analysis of large-scale electronic health records data to identify patterns and trends in healthcare outcomes, and to improve population health management.</a:t>
            </a:r>
          </a:p>
        </p:txBody>
      </p:sp>
    </p:spTree>
    <p:extLst>
      <p:ext uri="{BB962C8B-B14F-4D97-AF65-F5344CB8AC3E}">
        <p14:creationId xmlns:p14="http://schemas.microsoft.com/office/powerpoint/2010/main" val="1712869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Challenges in Healthcare Informatics</a:t>
            </a:r>
          </a:p>
        </p:txBody>
      </p:sp>
      <p:sp>
        <p:nvSpPr>
          <p:cNvPr id="7" name="TextBox 7"/>
          <p:cNvSpPr txBox="1"/>
          <p:nvPr/>
        </p:nvSpPr>
        <p:spPr>
          <a:xfrm>
            <a:off x="1759712" y="2949041"/>
            <a:ext cx="14768576" cy="4691669"/>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Data Quality: Poor quality or incomplete data is extremely common in electronic health records, and will negatively impact the performance of models.</a:t>
            </a:r>
          </a:p>
          <a:p>
            <a:pPr marL="567661" lvl="1" indent="-283830">
              <a:lnSpc>
                <a:spcPts val="3680"/>
              </a:lnSpc>
              <a:buFont typeface="Arial"/>
              <a:buChar char="•"/>
            </a:pPr>
            <a:r>
              <a:rPr lang="en-US" sz="2629" dirty="0">
                <a:solidFill>
                  <a:srgbClr val="2D262A"/>
                </a:solidFill>
                <a:latin typeface="Montserrat Classic"/>
              </a:rPr>
              <a:t>Interpretability: Results from Machine Learning and Deep Learning models can be difficult to interpret, especially in healthcare applications where the consequences of incorrect predictions can be significant.</a:t>
            </a:r>
          </a:p>
          <a:p>
            <a:pPr marL="567661" lvl="1" indent="-283830">
              <a:lnSpc>
                <a:spcPts val="3680"/>
              </a:lnSpc>
              <a:buFont typeface="Arial"/>
              <a:buChar char="•"/>
            </a:pPr>
            <a:r>
              <a:rPr lang="en-US" sz="2629" dirty="0">
                <a:solidFill>
                  <a:srgbClr val="2D262A"/>
                </a:solidFill>
                <a:latin typeface="Montserrat Classic"/>
              </a:rPr>
              <a:t>Bias: Biases in the data often lead to biases in the model, and can lead to unfair or discriminatory outcomes, especially in healthcare applications where discrepancies in treatment are a large problem in parts of the country.</a:t>
            </a:r>
          </a:p>
          <a:p>
            <a:pPr marL="567661" lvl="1" indent="-283830">
              <a:lnSpc>
                <a:spcPts val="3680"/>
              </a:lnSpc>
              <a:buFont typeface="Arial"/>
              <a:buChar char="•"/>
            </a:pPr>
            <a:r>
              <a:rPr lang="en-US" sz="2629" dirty="0">
                <a:solidFill>
                  <a:srgbClr val="2D262A"/>
                </a:solidFill>
                <a:latin typeface="Montserrat Classic"/>
              </a:rPr>
              <a:t>Ethics: Healthcare data is sensitive and must be handled ethically and responsibly to protect patient privacy and prevent misuse.</a:t>
            </a:r>
          </a:p>
        </p:txBody>
      </p:sp>
    </p:spTree>
    <p:extLst>
      <p:ext uri="{BB962C8B-B14F-4D97-AF65-F5344CB8AC3E}">
        <p14:creationId xmlns:p14="http://schemas.microsoft.com/office/powerpoint/2010/main" val="194022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71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Supervised Learning</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85650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Supervised Learning?</a:t>
            </a:r>
          </a:p>
        </p:txBody>
      </p:sp>
      <p:sp>
        <p:nvSpPr>
          <p:cNvPr id="7" name="TextBox 7"/>
          <p:cNvSpPr txBox="1"/>
          <p:nvPr/>
        </p:nvSpPr>
        <p:spPr>
          <a:xfrm>
            <a:off x="1759712" y="2949041"/>
            <a:ext cx="14768576" cy="1844736"/>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Supervised learning is a type of Machine Learning where the algorithm is trained on labeled data, where the output variable is known, and the algorithm learns to map the input to the output. The goal is to create a model that can accurately predict the output variable for new, unseen data.</a:t>
            </a:r>
          </a:p>
        </p:txBody>
      </p:sp>
    </p:spTree>
    <p:extLst>
      <p:ext uri="{BB962C8B-B14F-4D97-AF65-F5344CB8AC3E}">
        <p14:creationId xmlns:p14="http://schemas.microsoft.com/office/powerpoint/2010/main" val="2531533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Common Supervised Learning Models</a:t>
            </a:r>
          </a:p>
        </p:txBody>
      </p:sp>
      <p:sp>
        <p:nvSpPr>
          <p:cNvPr id="7" name="TextBox 7"/>
          <p:cNvSpPr txBox="1"/>
          <p:nvPr/>
        </p:nvSpPr>
        <p:spPr>
          <a:xfrm>
            <a:off x="1759712" y="2949041"/>
            <a:ext cx="14768576" cy="1844736"/>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Linear Regression</a:t>
            </a:r>
          </a:p>
          <a:p>
            <a:pPr marL="567661" lvl="1" indent="-283830">
              <a:lnSpc>
                <a:spcPts val="3680"/>
              </a:lnSpc>
              <a:buFont typeface="Arial"/>
              <a:buChar char="•"/>
            </a:pPr>
            <a:r>
              <a:rPr lang="en-US" sz="2629" dirty="0">
                <a:solidFill>
                  <a:srgbClr val="2D262A"/>
                </a:solidFill>
                <a:latin typeface="Montserrat Classic"/>
              </a:rPr>
              <a:t>Logistic Regression</a:t>
            </a:r>
          </a:p>
          <a:p>
            <a:pPr marL="567661" lvl="1" indent="-283830">
              <a:lnSpc>
                <a:spcPts val="3680"/>
              </a:lnSpc>
              <a:buFont typeface="Arial"/>
              <a:buChar char="•"/>
            </a:pPr>
            <a:r>
              <a:rPr lang="en-US" sz="2629" dirty="0">
                <a:solidFill>
                  <a:srgbClr val="2D262A"/>
                </a:solidFill>
                <a:latin typeface="Montserrat Classic"/>
              </a:rPr>
              <a:t>Decision Trees, Random Forests</a:t>
            </a:r>
          </a:p>
          <a:p>
            <a:pPr marL="567661" lvl="1" indent="-283830">
              <a:lnSpc>
                <a:spcPts val="3680"/>
              </a:lnSpc>
              <a:buFont typeface="Arial"/>
              <a:buChar char="•"/>
            </a:pPr>
            <a:r>
              <a:rPr lang="en-US" sz="2629" dirty="0">
                <a:solidFill>
                  <a:srgbClr val="2D262A"/>
                </a:solidFill>
                <a:latin typeface="Montserrat Classic"/>
              </a:rPr>
              <a:t>Support Vector Machines</a:t>
            </a:r>
          </a:p>
        </p:txBody>
      </p:sp>
      <p:pic>
        <p:nvPicPr>
          <p:cNvPr id="8" name="Picture 7">
            <a:extLst>
              <a:ext uri="{FF2B5EF4-FFF2-40B4-BE49-F238E27FC236}">
                <a16:creationId xmlns:a16="http://schemas.microsoft.com/office/drawing/2014/main" id="{88E848CE-B033-09A4-2D91-63228488C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564141"/>
            <a:ext cx="8659433" cy="7563906"/>
          </a:xfrm>
          <a:prstGeom prst="rect">
            <a:avLst/>
          </a:prstGeom>
        </p:spPr>
      </p:pic>
    </p:spTree>
    <p:extLst>
      <p:ext uri="{BB962C8B-B14F-4D97-AF65-F5344CB8AC3E}">
        <p14:creationId xmlns:p14="http://schemas.microsoft.com/office/powerpoint/2010/main" val="59405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Unsupervised Learning</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149749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Unsupervised Learning?</a:t>
            </a:r>
          </a:p>
        </p:txBody>
      </p:sp>
      <p:sp>
        <p:nvSpPr>
          <p:cNvPr id="7" name="TextBox 7"/>
          <p:cNvSpPr txBox="1"/>
          <p:nvPr/>
        </p:nvSpPr>
        <p:spPr>
          <a:xfrm>
            <a:off x="1759712" y="2949041"/>
            <a:ext cx="14768576" cy="1844736"/>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Unsupervised learning is a type of Machine Learning where the algorithm is trained on unlabeled data, where the output variable is unknown, and the algorithm learns to find patterns and structure in the data. The goal is to create a model that can cluster similar data points together or reduce the dimensionality of the data.</a:t>
            </a:r>
          </a:p>
        </p:txBody>
      </p:sp>
    </p:spTree>
    <p:extLst>
      <p:ext uri="{BB962C8B-B14F-4D97-AF65-F5344CB8AC3E}">
        <p14:creationId xmlns:p14="http://schemas.microsoft.com/office/powerpoint/2010/main" val="276760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2" y="2707336"/>
            <a:ext cx="4250878" cy="1052196"/>
          </a:xfrm>
          <a:prstGeom prst="rect">
            <a:avLst/>
          </a:prstGeom>
        </p:spPr>
        <p:txBody>
          <a:bodyPr lIns="0" tIns="0" rIns="0" bIns="0" rtlCol="0" anchor="t">
            <a:spAutoFit/>
          </a:bodyPr>
          <a:lstStyle/>
          <a:p>
            <a:pPr>
              <a:lnSpc>
                <a:spcPts val="8679"/>
              </a:lnSpc>
            </a:pPr>
            <a:r>
              <a:rPr lang="en-US" sz="6199">
                <a:solidFill>
                  <a:srgbClr val="101010"/>
                </a:solidFill>
                <a:latin typeface="Canva Sans Bold"/>
              </a:rPr>
              <a:t>Agenda</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
        <p:nvSpPr>
          <p:cNvPr id="11" name="TextBox 11"/>
          <p:cNvSpPr txBox="1"/>
          <p:nvPr/>
        </p:nvSpPr>
        <p:spPr>
          <a:xfrm>
            <a:off x="2615034" y="4918379"/>
            <a:ext cx="5919366" cy="3164841"/>
          </a:xfrm>
          <a:prstGeom prst="rect">
            <a:avLst/>
          </a:prstGeom>
        </p:spPr>
        <p:txBody>
          <a:bodyPr wrap="square" lIns="0" tIns="0" rIns="0" bIns="0" rtlCol="0" anchor="t">
            <a:spAutoFit/>
          </a:bodyPr>
          <a:lstStyle/>
          <a:p>
            <a:pPr marL="777238" lvl="1" indent="-388619">
              <a:lnSpc>
                <a:spcPts val="5039"/>
              </a:lnSpc>
              <a:buFont typeface="Arial"/>
              <a:buChar char="•"/>
            </a:pPr>
            <a:r>
              <a:rPr lang="en-US" sz="3599" dirty="0">
                <a:solidFill>
                  <a:srgbClr val="101010"/>
                </a:solidFill>
                <a:latin typeface="Canva Sans"/>
              </a:rPr>
              <a:t>Intro to ML/DL</a:t>
            </a:r>
          </a:p>
          <a:p>
            <a:pPr marL="777238" lvl="1" indent="-388619">
              <a:lnSpc>
                <a:spcPts val="5039"/>
              </a:lnSpc>
              <a:buFont typeface="Arial"/>
              <a:buChar char="•"/>
            </a:pPr>
            <a:r>
              <a:rPr lang="en-US" sz="3599" dirty="0">
                <a:solidFill>
                  <a:srgbClr val="101010"/>
                </a:solidFill>
                <a:latin typeface="Canva Sans"/>
              </a:rPr>
              <a:t>Healthcare Informatics</a:t>
            </a:r>
          </a:p>
          <a:p>
            <a:pPr marL="777238" lvl="1" indent="-388619">
              <a:lnSpc>
                <a:spcPts val="5039"/>
              </a:lnSpc>
              <a:buFont typeface="Arial"/>
              <a:buChar char="•"/>
            </a:pPr>
            <a:r>
              <a:rPr lang="en-US" sz="3599" dirty="0">
                <a:solidFill>
                  <a:srgbClr val="101010"/>
                </a:solidFill>
                <a:latin typeface="Canva Sans"/>
              </a:rPr>
              <a:t>Supervised Learning</a:t>
            </a:r>
          </a:p>
          <a:p>
            <a:pPr marL="777238" lvl="1" indent="-388619">
              <a:lnSpc>
                <a:spcPts val="5039"/>
              </a:lnSpc>
              <a:buFont typeface="Arial"/>
              <a:buChar char="•"/>
            </a:pPr>
            <a:r>
              <a:rPr lang="en-US" sz="3599" dirty="0">
                <a:solidFill>
                  <a:srgbClr val="101010"/>
                </a:solidFill>
                <a:latin typeface="Canva Sans"/>
              </a:rPr>
              <a:t>Unsupervised Learning</a:t>
            </a:r>
          </a:p>
          <a:p>
            <a:pPr marL="777238" lvl="1" indent="-388619">
              <a:lnSpc>
                <a:spcPts val="5039"/>
              </a:lnSpc>
              <a:buFont typeface="Arial"/>
              <a:buChar char="•"/>
            </a:pPr>
            <a:r>
              <a:rPr lang="en-US" sz="3599" dirty="0">
                <a:solidFill>
                  <a:srgbClr val="101010"/>
                </a:solidFill>
                <a:latin typeface="Canva Sans"/>
              </a:rPr>
              <a:t>Deep Learning</a:t>
            </a:r>
          </a:p>
        </p:txBody>
      </p:sp>
      <p:sp>
        <p:nvSpPr>
          <p:cNvPr id="12" name="TextBox 12"/>
          <p:cNvSpPr txBox="1"/>
          <p:nvPr/>
        </p:nvSpPr>
        <p:spPr>
          <a:xfrm>
            <a:off x="8534400" y="4918379"/>
            <a:ext cx="6740125" cy="3164841"/>
          </a:xfrm>
          <a:prstGeom prst="rect">
            <a:avLst/>
          </a:prstGeom>
        </p:spPr>
        <p:txBody>
          <a:bodyPr wrap="square" lIns="0" tIns="0" rIns="0" bIns="0" rtlCol="0" anchor="t">
            <a:spAutoFit/>
          </a:bodyPr>
          <a:lstStyle/>
          <a:p>
            <a:pPr marL="777238" lvl="1" indent="-388619">
              <a:lnSpc>
                <a:spcPts val="5039"/>
              </a:lnSpc>
              <a:buFont typeface="Arial"/>
              <a:buChar char="•"/>
            </a:pPr>
            <a:r>
              <a:rPr lang="en-US" sz="3599" dirty="0">
                <a:solidFill>
                  <a:srgbClr val="101010"/>
                </a:solidFill>
                <a:latin typeface="Canva Sans"/>
              </a:rPr>
              <a:t>Python Frameworks</a:t>
            </a:r>
          </a:p>
          <a:p>
            <a:pPr marL="777238" lvl="1" indent="-388619">
              <a:lnSpc>
                <a:spcPts val="5039"/>
              </a:lnSpc>
              <a:buFont typeface="Arial"/>
              <a:buChar char="•"/>
            </a:pPr>
            <a:r>
              <a:rPr lang="en-US" sz="3599" dirty="0">
                <a:solidFill>
                  <a:srgbClr val="101010"/>
                </a:solidFill>
                <a:latin typeface="Canva Sans"/>
              </a:rPr>
              <a:t>Preprocessing Data</a:t>
            </a:r>
          </a:p>
          <a:p>
            <a:pPr marL="777238" lvl="1" indent="-388619">
              <a:lnSpc>
                <a:spcPts val="5039"/>
              </a:lnSpc>
              <a:buFont typeface="Arial"/>
              <a:buChar char="•"/>
            </a:pPr>
            <a:r>
              <a:rPr lang="en-US" sz="3599" dirty="0">
                <a:solidFill>
                  <a:srgbClr val="101010"/>
                </a:solidFill>
                <a:latin typeface="Canva Sans"/>
              </a:rPr>
              <a:t>Building a Model</a:t>
            </a:r>
          </a:p>
          <a:p>
            <a:pPr marL="777238" lvl="1" indent="-388619">
              <a:lnSpc>
                <a:spcPts val="5039"/>
              </a:lnSpc>
              <a:buFont typeface="Arial"/>
              <a:buChar char="•"/>
            </a:pPr>
            <a:r>
              <a:rPr lang="en-US" sz="3599" dirty="0">
                <a:solidFill>
                  <a:srgbClr val="101010"/>
                </a:solidFill>
                <a:latin typeface="Canva Sans"/>
              </a:rPr>
              <a:t>Evaluation and Validation</a:t>
            </a:r>
          </a:p>
          <a:p>
            <a:pPr marL="777238" lvl="1" indent="-388619">
              <a:lnSpc>
                <a:spcPts val="5039"/>
              </a:lnSpc>
              <a:buFont typeface="Arial"/>
              <a:buChar char="•"/>
            </a:pPr>
            <a:r>
              <a:rPr lang="en-US" sz="3599" dirty="0">
                <a:solidFill>
                  <a:srgbClr val="101010"/>
                </a:solidFill>
                <a:latin typeface="Canva Sans"/>
              </a:rPr>
              <a:t>Hyperparameter Tuning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Common Unsupervised Learning Models</a:t>
            </a:r>
          </a:p>
        </p:txBody>
      </p:sp>
      <p:sp>
        <p:nvSpPr>
          <p:cNvPr id="7" name="TextBox 7"/>
          <p:cNvSpPr txBox="1"/>
          <p:nvPr/>
        </p:nvSpPr>
        <p:spPr>
          <a:xfrm>
            <a:off x="1759712" y="2949041"/>
            <a:ext cx="14768576" cy="3742691"/>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K-Means Clustering: used for partitioning the data into K clusters based on their similarity</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PCA: used for reducing the dimensionality of the data by finding the principal components that explain the variance in the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t-SNE: used for visualizing high-dimensional data in a lower-dimensional space</a:t>
            </a:r>
          </a:p>
          <a:p>
            <a:pPr marL="567661" lvl="1" indent="-283830">
              <a:lnSpc>
                <a:spcPts val="3680"/>
              </a:lnSpc>
              <a:buFont typeface="Arial"/>
              <a:buChar char="•"/>
            </a:pPr>
            <a:endParaRPr lang="en-US" sz="2629" dirty="0">
              <a:solidFill>
                <a:srgbClr val="2D262A"/>
              </a:solidFill>
              <a:latin typeface="Montserrat Classic"/>
            </a:endParaRPr>
          </a:p>
        </p:txBody>
      </p:sp>
    </p:spTree>
    <p:extLst>
      <p:ext uri="{BB962C8B-B14F-4D97-AF65-F5344CB8AC3E}">
        <p14:creationId xmlns:p14="http://schemas.microsoft.com/office/powerpoint/2010/main" val="1800005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Semi-Supervised Learning</a:t>
            </a:r>
          </a:p>
        </p:txBody>
      </p:sp>
      <p:sp>
        <p:nvSpPr>
          <p:cNvPr id="7" name="TextBox 7"/>
          <p:cNvSpPr txBox="1"/>
          <p:nvPr/>
        </p:nvSpPr>
        <p:spPr>
          <a:xfrm>
            <a:off x="1759712" y="2949041"/>
            <a:ext cx="14768576" cy="4691669"/>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Semi-supervised learning is a type of Machine Learning where a model is trained using both labeled and unlabeled data. The labeled data is used to guide the model's learning, while the unlabeled data is used to improve its generalization ability and make better predictions.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In medical image analysis, there may be a limited number of labeled images available, but a large number of unlabeled images, this would be a good fit for semi-supervised learning.</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Examples: </a:t>
            </a:r>
            <a:r>
              <a:rPr lang="en-US" sz="2629" dirty="0" err="1">
                <a:solidFill>
                  <a:srgbClr val="2D262A"/>
                </a:solidFill>
                <a:latin typeface="Montserrat Classic"/>
              </a:rPr>
              <a:t>chatGPT</a:t>
            </a:r>
            <a:r>
              <a:rPr lang="en-US" sz="2629" dirty="0">
                <a:solidFill>
                  <a:srgbClr val="2D262A"/>
                </a:solidFill>
                <a:latin typeface="Montserrat Classic"/>
              </a:rPr>
              <a:t>, LLMs</a:t>
            </a:r>
          </a:p>
        </p:txBody>
      </p:sp>
    </p:spTree>
    <p:extLst>
      <p:ext uri="{BB962C8B-B14F-4D97-AF65-F5344CB8AC3E}">
        <p14:creationId xmlns:p14="http://schemas.microsoft.com/office/powerpoint/2010/main" val="55760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Deep Learning</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3539797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Deep Learning</a:t>
            </a:r>
          </a:p>
        </p:txBody>
      </p:sp>
      <p:sp>
        <p:nvSpPr>
          <p:cNvPr id="7" name="TextBox 7"/>
          <p:cNvSpPr txBox="1"/>
          <p:nvPr/>
        </p:nvSpPr>
        <p:spPr>
          <a:xfrm>
            <a:off x="1759712" y="2949041"/>
            <a:ext cx="14768576" cy="5166158"/>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Deep Learning is a subset of Machine Learning that uses </a:t>
            </a:r>
            <a:r>
              <a:rPr lang="en-US" sz="2629" dirty="0">
                <a:solidFill>
                  <a:srgbClr val="FF0000"/>
                </a:solidFill>
                <a:latin typeface="Montserrat Classic"/>
              </a:rPr>
              <a:t>Neural Networks </a:t>
            </a:r>
            <a:r>
              <a:rPr lang="en-US" sz="2629" dirty="0">
                <a:solidFill>
                  <a:srgbClr val="2D262A"/>
                </a:solidFill>
                <a:latin typeface="Montserrat Classic"/>
              </a:rPr>
              <a:t>with </a:t>
            </a:r>
            <a:r>
              <a:rPr lang="en-US" sz="2629" dirty="0">
                <a:solidFill>
                  <a:srgbClr val="FF0000"/>
                </a:solidFill>
                <a:latin typeface="Montserrat Classic"/>
              </a:rPr>
              <a:t>multiple layers </a:t>
            </a:r>
            <a:r>
              <a:rPr lang="en-US" sz="2629" dirty="0">
                <a:solidFill>
                  <a:srgbClr val="2D262A"/>
                </a:solidFill>
                <a:latin typeface="Montserrat Classic"/>
              </a:rPr>
              <a:t>to learn complex representations of the data. Neural Networks are inspired by the structure and function of the human brain and can be used for various tasks like </a:t>
            </a:r>
            <a:r>
              <a:rPr lang="en-US" sz="2629" dirty="0">
                <a:solidFill>
                  <a:srgbClr val="FF0000"/>
                </a:solidFill>
                <a:latin typeface="Montserrat Classic"/>
              </a:rPr>
              <a:t>image recognition</a:t>
            </a:r>
            <a:r>
              <a:rPr lang="en-US" sz="2629" dirty="0">
                <a:solidFill>
                  <a:srgbClr val="2D262A"/>
                </a:solidFill>
                <a:latin typeface="Montserrat Classic"/>
              </a:rPr>
              <a:t>, </a:t>
            </a:r>
            <a:r>
              <a:rPr lang="en-US" sz="2629" dirty="0">
                <a:solidFill>
                  <a:srgbClr val="FF0000"/>
                </a:solidFill>
                <a:latin typeface="Montserrat Classic"/>
              </a:rPr>
              <a:t>natural language processing</a:t>
            </a:r>
            <a:r>
              <a:rPr lang="en-US" sz="2629" dirty="0">
                <a:solidFill>
                  <a:srgbClr val="2D262A"/>
                </a:solidFill>
                <a:latin typeface="Montserrat Classic"/>
              </a:rPr>
              <a:t>, and </a:t>
            </a:r>
            <a:r>
              <a:rPr lang="en-US" sz="2629" dirty="0">
                <a:solidFill>
                  <a:srgbClr val="FF0000"/>
                </a:solidFill>
                <a:latin typeface="Montserrat Classic"/>
              </a:rPr>
              <a:t>disease classification</a:t>
            </a:r>
            <a:r>
              <a:rPr lang="en-US" sz="2629" dirty="0">
                <a:solidFill>
                  <a:srgbClr val="2D262A"/>
                </a:solidFill>
                <a:latin typeface="Montserrat Classic"/>
              </a:rPr>
              <a:t>.</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Convolutional Neural Networks (CNNs) are a type of Neural Network that are commonly used for image analysis tasks. CNNs learn to extract features from the input image by </a:t>
            </a:r>
            <a:r>
              <a:rPr lang="en-US" sz="2629" dirty="0">
                <a:solidFill>
                  <a:srgbClr val="FF0000"/>
                </a:solidFill>
                <a:latin typeface="Montserrat Classic"/>
              </a:rPr>
              <a:t>applying filters </a:t>
            </a:r>
            <a:r>
              <a:rPr lang="en-US" sz="2629" dirty="0">
                <a:solidFill>
                  <a:srgbClr val="2D262A"/>
                </a:solidFill>
                <a:latin typeface="Montserrat Classic"/>
              </a:rPr>
              <a:t>and </a:t>
            </a:r>
            <a:r>
              <a:rPr lang="en-US" sz="2629" dirty="0">
                <a:solidFill>
                  <a:srgbClr val="FF0000"/>
                </a:solidFill>
                <a:latin typeface="Montserrat Classic"/>
              </a:rPr>
              <a:t>pooling</a:t>
            </a:r>
            <a:r>
              <a:rPr lang="en-US" sz="2629" dirty="0">
                <a:solidFill>
                  <a:srgbClr val="2D262A"/>
                </a:solidFill>
                <a:latin typeface="Montserrat Classic"/>
              </a:rPr>
              <a:t> operations, and then use these features to make predictions.</a:t>
            </a:r>
          </a:p>
          <a:p>
            <a:pPr marL="567661" lvl="1" indent="-283830">
              <a:lnSpc>
                <a:spcPts val="3680"/>
              </a:lnSpc>
              <a:buFont typeface="Arial"/>
              <a:buChar char="•"/>
            </a:pPr>
            <a:endParaRPr lang="en-US" sz="2629" dirty="0">
              <a:solidFill>
                <a:srgbClr val="2D262A"/>
              </a:solidFill>
              <a:latin typeface="Montserrat Classic"/>
            </a:endParaRPr>
          </a:p>
        </p:txBody>
      </p:sp>
    </p:spTree>
    <p:extLst>
      <p:ext uri="{BB962C8B-B14F-4D97-AF65-F5344CB8AC3E}">
        <p14:creationId xmlns:p14="http://schemas.microsoft.com/office/powerpoint/2010/main" val="125405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Deep Learning</a:t>
            </a:r>
          </a:p>
        </p:txBody>
      </p:sp>
      <p:sp>
        <p:nvSpPr>
          <p:cNvPr id="7" name="TextBox 7"/>
          <p:cNvSpPr txBox="1"/>
          <p:nvPr/>
        </p:nvSpPr>
        <p:spPr>
          <a:xfrm>
            <a:off x="1759712" y="2949041"/>
            <a:ext cx="14768576" cy="895758"/>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Network structure</a:t>
            </a:r>
          </a:p>
          <a:p>
            <a:pPr marL="567661" lvl="1" indent="-283830">
              <a:lnSpc>
                <a:spcPts val="3680"/>
              </a:lnSpc>
              <a:buFont typeface="Arial"/>
              <a:buChar char="•"/>
            </a:pPr>
            <a:endParaRPr lang="en-US" sz="2629" dirty="0">
              <a:solidFill>
                <a:srgbClr val="2D262A"/>
              </a:solidFill>
              <a:latin typeface="Montserrat Classic"/>
            </a:endParaRPr>
          </a:p>
        </p:txBody>
      </p:sp>
      <p:pic>
        <p:nvPicPr>
          <p:cNvPr id="2050" name="Picture 2">
            <a:extLst>
              <a:ext uri="{FF2B5EF4-FFF2-40B4-BE49-F238E27FC236}">
                <a16:creationId xmlns:a16="http://schemas.microsoft.com/office/drawing/2014/main" id="{3BD0186A-FD2D-69D8-1BD0-FCFF3D71B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712" y="3598889"/>
            <a:ext cx="9921494" cy="45780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483A065-8B2F-7F66-AD0D-ABB7957C2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8496300"/>
            <a:ext cx="25146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85B0911-16A4-B420-5CD8-CC6147AE8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8496300"/>
            <a:ext cx="27432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C4590B5-5261-59D4-F9FB-E9E7FEAB2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3400" y="5170551"/>
            <a:ext cx="1619250" cy="43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233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Deep Learning</a:t>
            </a:r>
          </a:p>
        </p:txBody>
      </p:sp>
      <p:sp>
        <p:nvSpPr>
          <p:cNvPr id="7" name="TextBox 7"/>
          <p:cNvSpPr txBox="1"/>
          <p:nvPr/>
        </p:nvSpPr>
        <p:spPr>
          <a:xfrm>
            <a:off x="1759712" y="2949041"/>
            <a:ext cx="14768576" cy="895758"/>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Backpropagation</a:t>
            </a:r>
          </a:p>
          <a:p>
            <a:pPr marL="567661" lvl="1" indent="-283830">
              <a:lnSpc>
                <a:spcPts val="3680"/>
              </a:lnSpc>
              <a:buFont typeface="Arial"/>
              <a:buChar char="•"/>
            </a:pPr>
            <a:endParaRPr lang="en-US" sz="2629" dirty="0">
              <a:solidFill>
                <a:srgbClr val="2D262A"/>
              </a:solidFill>
              <a:latin typeface="Montserrat Classic"/>
            </a:endParaRPr>
          </a:p>
        </p:txBody>
      </p:sp>
      <p:pic>
        <p:nvPicPr>
          <p:cNvPr id="11" name="Picture 10">
            <a:extLst>
              <a:ext uri="{FF2B5EF4-FFF2-40B4-BE49-F238E27FC236}">
                <a16:creationId xmlns:a16="http://schemas.microsoft.com/office/drawing/2014/main" id="{1951B99A-A122-51C2-DBAC-6B7662D104E9}"/>
              </a:ext>
            </a:extLst>
          </p:cNvPr>
          <p:cNvPicPr>
            <a:picLocks noChangeAspect="1"/>
          </p:cNvPicPr>
          <p:nvPr/>
        </p:nvPicPr>
        <p:blipFill>
          <a:blip r:embed="rId3"/>
          <a:stretch>
            <a:fillRect/>
          </a:stretch>
        </p:blipFill>
        <p:spPr>
          <a:xfrm>
            <a:off x="7848600" y="2705100"/>
            <a:ext cx="9553575" cy="7458075"/>
          </a:xfrm>
          <a:prstGeom prst="rect">
            <a:avLst/>
          </a:prstGeom>
        </p:spPr>
      </p:pic>
    </p:spTree>
    <p:extLst>
      <p:ext uri="{BB962C8B-B14F-4D97-AF65-F5344CB8AC3E}">
        <p14:creationId xmlns:p14="http://schemas.microsoft.com/office/powerpoint/2010/main" val="262695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Deep Learning</a:t>
            </a:r>
          </a:p>
        </p:txBody>
      </p:sp>
      <p:sp>
        <p:nvSpPr>
          <p:cNvPr id="7" name="TextBox 7"/>
          <p:cNvSpPr txBox="1"/>
          <p:nvPr/>
        </p:nvSpPr>
        <p:spPr>
          <a:xfrm>
            <a:off x="1759712" y="2949041"/>
            <a:ext cx="14768576" cy="895758"/>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Backpropagation and Loss (Penalty vs. Reward)</a:t>
            </a:r>
          </a:p>
          <a:p>
            <a:pPr marL="567661" lvl="1" indent="-283830">
              <a:lnSpc>
                <a:spcPts val="3680"/>
              </a:lnSpc>
              <a:buFont typeface="Arial"/>
              <a:buChar char="•"/>
            </a:pPr>
            <a:endParaRPr lang="en-US" sz="2629" dirty="0">
              <a:solidFill>
                <a:srgbClr val="2D262A"/>
              </a:solidFill>
              <a:latin typeface="Montserrat Classic"/>
            </a:endParaRPr>
          </a:p>
        </p:txBody>
      </p:sp>
      <p:pic>
        <p:nvPicPr>
          <p:cNvPr id="3076" name="Picture 4">
            <a:extLst>
              <a:ext uri="{FF2B5EF4-FFF2-40B4-BE49-F238E27FC236}">
                <a16:creationId xmlns:a16="http://schemas.microsoft.com/office/drawing/2014/main" id="{5B0B75F5-84B9-7725-1503-670276990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3706693"/>
            <a:ext cx="12103483" cy="38385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66F1D571-BAE0-EF2F-D339-C10B37AAD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6233" y="6286500"/>
            <a:ext cx="3429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AF51FCA-2761-42B6-A4B2-8A764B5BC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0" y="4167398"/>
            <a:ext cx="19050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955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Deep Learning Caveats</a:t>
            </a:r>
          </a:p>
        </p:txBody>
      </p:sp>
      <p:sp>
        <p:nvSpPr>
          <p:cNvPr id="7" name="TextBox 7"/>
          <p:cNvSpPr txBox="1"/>
          <p:nvPr/>
        </p:nvSpPr>
        <p:spPr>
          <a:xfrm>
            <a:off x="1759712" y="2949041"/>
            <a:ext cx="14768576" cy="5640647"/>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Deep Neural Networks (DNNs), just like most ML algorithms, depend heavily on the quantity and quality of the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DNNs are resource-intensive, even with current optimization and parallelization techniques, they are relatively slow and large models compared to other ML techniques.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Lack of interpretability with most standard DNNs, “ Why did it classify this wrong? ”</a:t>
            </a:r>
          </a:p>
          <a:p>
            <a:pPr marL="1024861" lvl="2" indent="-283830">
              <a:lnSpc>
                <a:spcPts val="3680"/>
              </a:lnSpc>
              <a:buFont typeface="Arial"/>
              <a:buChar char="•"/>
            </a:pPr>
            <a:r>
              <a:rPr lang="en-US" sz="2629" dirty="0">
                <a:solidFill>
                  <a:srgbClr val="2D262A"/>
                </a:solidFill>
                <a:latin typeface="Montserrat Classic"/>
              </a:rPr>
              <a:t>Explainable AI (XAI) is trying to solve this</a:t>
            </a:r>
          </a:p>
          <a:p>
            <a:pPr marL="1024861" lvl="2" indent="-283830">
              <a:lnSpc>
                <a:spcPts val="3680"/>
              </a:lnSpc>
              <a:buFont typeface="Arial"/>
              <a:buChar char="•"/>
            </a:pPr>
            <a:r>
              <a:rPr lang="en-US" sz="2629" dirty="0">
                <a:solidFill>
                  <a:srgbClr val="2D262A"/>
                </a:solidFill>
                <a:latin typeface="Montserrat Classic"/>
              </a:rPr>
              <a:t>Just know that DNNs are non-logical, they do not possess human logic</a:t>
            </a:r>
          </a:p>
          <a:p>
            <a:pPr marL="1024861" lvl="2" indent="-283830">
              <a:lnSpc>
                <a:spcPts val="3680"/>
              </a:lnSpc>
              <a:buFont typeface="Arial"/>
              <a:buChar char="•"/>
            </a:pPr>
            <a:r>
              <a:rPr lang="en-US" sz="2629" dirty="0">
                <a:solidFill>
                  <a:srgbClr val="2D262A"/>
                </a:solidFill>
                <a:latin typeface="Montserrat Classic"/>
              </a:rPr>
              <a:t>Therefore do not expect logical outcomes, only ones that are statistically likely</a:t>
            </a:r>
          </a:p>
          <a:p>
            <a:pPr marL="1482061" lvl="3" indent="-283830">
              <a:lnSpc>
                <a:spcPts val="3680"/>
              </a:lnSpc>
              <a:buFont typeface="Arial"/>
              <a:buChar char="•"/>
            </a:pPr>
            <a:r>
              <a:rPr lang="en-US" sz="2629" dirty="0">
                <a:solidFill>
                  <a:srgbClr val="2D262A"/>
                </a:solidFill>
                <a:latin typeface="Montserrat Classic"/>
              </a:rPr>
              <a:t>News media love describing DL models as “smart” or “genius”, this is inaccurate</a:t>
            </a:r>
          </a:p>
        </p:txBody>
      </p:sp>
    </p:spTree>
    <p:extLst>
      <p:ext uri="{BB962C8B-B14F-4D97-AF65-F5344CB8AC3E}">
        <p14:creationId xmlns:p14="http://schemas.microsoft.com/office/powerpoint/2010/main" val="3592579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215764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Python Frameworks &amp; Libraries</a:t>
            </a:r>
            <a:br>
              <a:rPr lang="en-US" sz="6199" dirty="0">
                <a:solidFill>
                  <a:srgbClr val="101010"/>
                </a:solidFill>
                <a:latin typeface="Canva Sans Bold"/>
              </a:rPr>
            </a:br>
            <a:endParaRPr lang="en-US" sz="6199" dirty="0">
              <a:solidFill>
                <a:srgbClr val="101010"/>
              </a:solidFill>
              <a:latin typeface="Canva Sans Bold"/>
            </a:endParaRP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2227408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Python Frameworks for ML/DL pt. 1</a:t>
            </a:r>
          </a:p>
        </p:txBody>
      </p:sp>
      <p:sp>
        <p:nvSpPr>
          <p:cNvPr id="7" name="TextBox 7"/>
          <p:cNvSpPr txBox="1"/>
          <p:nvPr/>
        </p:nvSpPr>
        <p:spPr>
          <a:xfrm>
            <a:off x="1759712" y="2949041"/>
            <a:ext cx="14768576" cy="6115136"/>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Pandas: Data manipulation library, optimized for mixed and massive datasets.</a:t>
            </a:r>
          </a:p>
          <a:p>
            <a:pPr marL="567661" lvl="1" indent="-283830">
              <a:lnSpc>
                <a:spcPts val="3680"/>
              </a:lnSpc>
              <a:buFont typeface="Arial"/>
              <a:buChar char="•"/>
            </a:pPr>
            <a:r>
              <a:rPr lang="en-US" sz="2629" dirty="0">
                <a:solidFill>
                  <a:srgbClr val="2D262A"/>
                </a:solidFill>
                <a:latin typeface="Montserrat Classic"/>
              </a:rPr>
              <a:t>NumPy: Data manipulation library, preferable for smaller purely numeric datasets.</a:t>
            </a:r>
          </a:p>
          <a:p>
            <a:pPr marL="567661" lvl="1" indent="-283830">
              <a:lnSpc>
                <a:spcPts val="3680"/>
              </a:lnSpc>
              <a:buFont typeface="Arial"/>
              <a:buChar char="•"/>
            </a:pPr>
            <a:r>
              <a:rPr lang="en-US" sz="2629" dirty="0">
                <a:solidFill>
                  <a:srgbClr val="2D262A"/>
                </a:solidFill>
                <a:latin typeface="Montserrat Classic"/>
              </a:rPr>
              <a:t>Matplotlib: Data visualization library.</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Scikit-Learn: Machine Learning library.</a:t>
            </a:r>
          </a:p>
          <a:p>
            <a:pPr marL="567661" lvl="1" indent="-283830">
              <a:lnSpc>
                <a:spcPts val="3680"/>
              </a:lnSpc>
              <a:buFont typeface="Arial"/>
              <a:buChar char="•"/>
            </a:pPr>
            <a:r>
              <a:rPr lang="en-US" sz="2629" dirty="0">
                <a:solidFill>
                  <a:srgbClr val="2D262A"/>
                </a:solidFill>
                <a:latin typeface="Montserrat Classic"/>
              </a:rPr>
              <a:t>TensorFlow: Low-level Deep Learning library.</a:t>
            </a:r>
          </a:p>
          <a:p>
            <a:pPr marL="567661" lvl="1" indent="-283830">
              <a:lnSpc>
                <a:spcPts val="3680"/>
              </a:lnSpc>
              <a:buFont typeface="Arial"/>
              <a:buChar char="•"/>
            </a:pPr>
            <a:r>
              <a:rPr lang="en-US" sz="2629" dirty="0">
                <a:solidFill>
                  <a:srgbClr val="2D262A"/>
                </a:solidFill>
                <a:latin typeface="Montserrat Classic"/>
              </a:rPr>
              <a:t>Keras: High-level Deep Learning library.</a:t>
            </a:r>
          </a:p>
          <a:p>
            <a:pPr marL="567661" lvl="1" indent="-283830">
              <a:lnSpc>
                <a:spcPts val="3680"/>
              </a:lnSpc>
              <a:buFont typeface="Arial"/>
              <a:buChar char="•"/>
            </a:pPr>
            <a:r>
              <a:rPr lang="en-US" sz="2629" dirty="0">
                <a:solidFill>
                  <a:srgbClr val="2D262A"/>
                </a:solidFill>
                <a:latin typeface="Montserrat Classic"/>
              </a:rPr>
              <a:t>PyTorch: Deep Learning library.</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OpenCV: Computer Vision library.</a:t>
            </a:r>
          </a:p>
          <a:p>
            <a:pPr marL="567661" lvl="1" indent="-283830">
              <a:lnSpc>
                <a:spcPts val="3680"/>
              </a:lnSpc>
              <a:buFont typeface="Arial"/>
              <a:buChar char="•"/>
            </a:pPr>
            <a:r>
              <a:rPr lang="en-US" sz="2629" dirty="0">
                <a:solidFill>
                  <a:srgbClr val="2D262A"/>
                </a:solidFill>
                <a:latin typeface="Montserrat Classic"/>
              </a:rPr>
              <a:t>Natural Language Toolkit (NLTK): Natural Language Processing library.</a:t>
            </a:r>
          </a:p>
          <a:p>
            <a:pPr marL="567661" lvl="1" indent="-283830">
              <a:lnSpc>
                <a:spcPts val="3680"/>
              </a:lnSpc>
              <a:buFont typeface="Arial"/>
              <a:buChar char="•"/>
            </a:pPr>
            <a:r>
              <a:rPr lang="en-US" sz="2629" dirty="0">
                <a:solidFill>
                  <a:srgbClr val="2D262A"/>
                </a:solidFill>
                <a:latin typeface="Montserrat Classic"/>
              </a:rPr>
              <a:t>Hugging Face Transformers: Natural Language Processing library for pre-trained language models.</a:t>
            </a:r>
          </a:p>
        </p:txBody>
      </p:sp>
    </p:spTree>
    <p:extLst>
      <p:ext uri="{BB962C8B-B14F-4D97-AF65-F5344CB8AC3E}">
        <p14:creationId xmlns:p14="http://schemas.microsoft.com/office/powerpoint/2010/main" val="56984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5919525" y="1171575"/>
            <a:ext cx="6448950" cy="708787"/>
          </a:xfrm>
          <a:prstGeom prst="rect">
            <a:avLst/>
          </a:prstGeom>
        </p:spPr>
        <p:txBody>
          <a:bodyPr lIns="0" tIns="0" rIns="0" bIns="0" rtlCol="0" anchor="t">
            <a:spAutoFit/>
          </a:bodyPr>
          <a:lstStyle/>
          <a:p>
            <a:pPr algn="ctr">
              <a:lnSpc>
                <a:spcPts val="5264"/>
              </a:lnSpc>
            </a:pPr>
            <a:r>
              <a:rPr lang="en-US" sz="5600" dirty="0">
                <a:solidFill>
                  <a:srgbClr val="101010"/>
                </a:solidFill>
                <a:latin typeface="Montserrat Extra-Bold Bold"/>
              </a:rPr>
              <a:t>Introduce</a:t>
            </a:r>
          </a:p>
        </p:txBody>
      </p:sp>
      <p:sp>
        <p:nvSpPr>
          <p:cNvPr id="9" name="TextBox 9"/>
          <p:cNvSpPr txBox="1"/>
          <p:nvPr/>
        </p:nvSpPr>
        <p:spPr>
          <a:xfrm>
            <a:off x="5919525" y="1805559"/>
            <a:ext cx="6448950" cy="708787"/>
          </a:xfrm>
          <a:prstGeom prst="rect">
            <a:avLst/>
          </a:prstGeom>
        </p:spPr>
        <p:txBody>
          <a:bodyPr lIns="0" tIns="0" rIns="0" bIns="0" rtlCol="0" anchor="t">
            <a:spAutoFit/>
          </a:bodyPr>
          <a:lstStyle/>
          <a:p>
            <a:pPr algn="ctr">
              <a:lnSpc>
                <a:spcPts val="5264"/>
              </a:lnSpc>
            </a:pPr>
            <a:r>
              <a:rPr lang="en-US" sz="5600" dirty="0">
                <a:solidFill>
                  <a:srgbClr val="73000A"/>
                </a:solidFill>
                <a:latin typeface="Montserrat Extra-Bold Bold"/>
              </a:rPr>
              <a:t>Yourselves</a:t>
            </a:r>
          </a:p>
        </p:txBody>
      </p:sp>
      <p:graphicFrame>
        <p:nvGraphicFramePr>
          <p:cNvPr id="2" name="Table 2">
            <a:extLst>
              <a:ext uri="{FF2B5EF4-FFF2-40B4-BE49-F238E27FC236}">
                <a16:creationId xmlns:a16="http://schemas.microsoft.com/office/drawing/2014/main" id="{A56048C7-116D-7F06-188C-7F717216ABE1}"/>
              </a:ext>
            </a:extLst>
          </p:cNvPr>
          <p:cNvGraphicFramePr>
            <a:graphicFrameLocks noGrp="1"/>
          </p:cNvGraphicFramePr>
          <p:nvPr>
            <p:extLst>
              <p:ext uri="{D42A27DB-BD31-4B8C-83A1-F6EECF244321}">
                <p14:modId xmlns:p14="http://schemas.microsoft.com/office/powerpoint/2010/main" val="4083943107"/>
              </p:ext>
            </p:extLst>
          </p:nvPr>
        </p:nvGraphicFramePr>
        <p:xfrm>
          <a:off x="2057400" y="3148330"/>
          <a:ext cx="14325600" cy="6078852"/>
        </p:xfrm>
        <a:graphic>
          <a:graphicData uri="http://schemas.openxmlformats.org/drawingml/2006/table">
            <a:tbl>
              <a:tblPr firstRow="1" bandRow="1">
                <a:tableStyleId>{5C22544A-7EE6-4342-B048-85BDC9FD1C3A}</a:tableStyleId>
              </a:tblPr>
              <a:tblGrid>
                <a:gridCol w="2387600">
                  <a:extLst>
                    <a:ext uri="{9D8B030D-6E8A-4147-A177-3AD203B41FA5}">
                      <a16:colId xmlns:a16="http://schemas.microsoft.com/office/drawing/2014/main" val="3777927710"/>
                    </a:ext>
                  </a:extLst>
                </a:gridCol>
                <a:gridCol w="2387600">
                  <a:extLst>
                    <a:ext uri="{9D8B030D-6E8A-4147-A177-3AD203B41FA5}">
                      <a16:colId xmlns:a16="http://schemas.microsoft.com/office/drawing/2014/main" val="4272096630"/>
                    </a:ext>
                  </a:extLst>
                </a:gridCol>
                <a:gridCol w="2387600">
                  <a:extLst>
                    <a:ext uri="{9D8B030D-6E8A-4147-A177-3AD203B41FA5}">
                      <a16:colId xmlns:a16="http://schemas.microsoft.com/office/drawing/2014/main" val="1088295686"/>
                    </a:ext>
                  </a:extLst>
                </a:gridCol>
                <a:gridCol w="2387600">
                  <a:extLst>
                    <a:ext uri="{9D8B030D-6E8A-4147-A177-3AD203B41FA5}">
                      <a16:colId xmlns:a16="http://schemas.microsoft.com/office/drawing/2014/main" val="3205042573"/>
                    </a:ext>
                  </a:extLst>
                </a:gridCol>
                <a:gridCol w="2387600">
                  <a:extLst>
                    <a:ext uri="{9D8B030D-6E8A-4147-A177-3AD203B41FA5}">
                      <a16:colId xmlns:a16="http://schemas.microsoft.com/office/drawing/2014/main" val="2309378822"/>
                    </a:ext>
                  </a:extLst>
                </a:gridCol>
                <a:gridCol w="2387600">
                  <a:extLst>
                    <a:ext uri="{9D8B030D-6E8A-4147-A177-3AD203B41FA5}">
                      <a16:colId xmlns:a16="http://schemas.microsoft.com/office/drawing/2014/main" val="2762286444"/>
                    </a:ext>
                  </a:extLst>
                </a:gridCol>
              </a:tblGrid>
              <a:tr h="675428">
                <a:tc>
                  <a:txBody>
                    <a:bodyPr/>
                    <a:lstStyle/>
                    <a:p>
                      <a:r>
                        <a:rPr lang="en-US" dirty="0"/>
                        <a:t>Name</a:t>
                      </a:r>
                    </a:p>
                  </a:txBody>
                  <a:tcPr/>
                </a:tc>
                <a:tc>
                  <a:txBody>
                    <a:bodyPr/>
                    <a:lstStyle/>
                    <a:p>
                      <a:r>
                        <a:rPr lang="en-US" dirty="0"/>
                        <a:t>Years as a university student</a:t>
                      </a:r>
                    </a:p>
                  </a:txBody>
                  <a:tcPr/>
                </a:tc>
                <a:tc>
                  <a:txBody>
                    <a:bodyPr/>
                    <a:lstStyle/>
                    <a:p>
                      <a:r>
                        <a:rPr lang="en-US" dirty="0"/>
                        <a:t>Coding level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Experience with ML/DL</a:t>
                      </a:r>
                    </a:p>
                  </a:txBody>
                  <a:tcPr/>
                </a:tc>
                <a:tc>
                  <a:txBody>
                    <a:bodyPr/>
                    <a:lstStyle/>
                    <a:p>
                      <a:r>
                        <a:rPr lang="en-US" dirty="0"/>
                        <a:t>Time at HI</a:t>
                      </a:r>
                      <a:r>
                        <a:rPr lang="en-US" baseline="30000" dirty="0"/>
                        <a:t>3</a:t>
                      </a:r>
                      <a:r>
                        <a:rPr lang="en-US" dirty="0"/>
                        <a:t> Tech Lab</a:t>
                      </a:r>
                    </a:p>
                  </a:txBody>
                  <a:tcPr/>
                </a:tc>
                <a:tc>
                  <a:txBody>
                    <a:bodyPr/>
                    <a:lstStyle/>
                    <a:p>
                      <a:r>
                        <a:rPr lang="en-US" dirty="0"/>
                        <a:t>Industry or Academia?</a:t>
                      </a:r>
                    </a:p>
                  </a:txBody>
                  <a:tcPr/>
                </a:tc>
                <a:extLst>
                  <a:ext uri="{0D108BD9-81ED-4DB2-BD59-A6C34878D82A}">
                    <a16:rowId xmlns:a16="http://schemas.microsoft.com/office/drawing/2014/main" val="587615983"/>
                  </a:ext>
                </a:extLst>
              </a:tr>
              <a:tr h="675428">
                <a:tc>
                  <a:txBody>
                    <a:bodyPr/>
                    <a:lstStyle/>
                    <a:p>
                      <a:r>
                        <a:rPr lang="en-US" dirty="0"/>
                        <a:t>Edward Tsien</a:t>
                      </a:r>
                    </a:p>
                  </a:txBody>
                  <a:tcPr/>
                </a:tc>
                <a:tc>
                  <a:txBody>
                    <a:bodyPr/>
                    <a:lstStyle/>
                    <a:p>
                      <a:r>
                        <a:rPr lang="en-US" dirty="0"/>
                        <a:t>9</a:t>
                      </a:r>
                    </a:p>
                  </a:txBody>
                  <a:tcPr/>
                </a:tc>
                <a:tc>
                  <a:txBody>
                    <a:bodyPr/>
                    <a:lstStyle/>
                    <a:p>
                      <a:r>
                        <a:rPr lang="en-US" dirty="0"/>
                        <a:t>Advanced</a:t>
                      </a:r>
                    </a:p>
                  </a:txBody>
                  <a:tcPr/>
                </a:tc>
                <a:tc>
                  <a:txBody>
                    <a:bodyPr/>
                    <a:lstStyle/>
                    <a:p>
                      <a:r>
                        <a:rPr lang="en-US" dirty="0"/>
                        <a:t>Yes</a:t>
                      </a:r>
                    </a:p>
                  </a:txBody>
                  <a:tcPr/>
                </a:tc>
                <a:tc>
                  <a:txBody>
                    <a:bodyPr/>
                    <a:lstStyle/>
                    <a:p>
                      <a:r>
                        <a:rPr lang="en-US" dirty="0"/>
                        <a:t>3 years</a:t>
                      </a:r>
                    </a:p>
                  </a:txBody>
                  <a:tcPr/>
                </a:tc>
                <a:tc>
                  <a:txBody>
                    <a:bodyPr/>
                    <a:lstStyle/>
                    <a:p>
                      <a:r>
                        <a:rPr lang="en-US" dirty="0"/>
                        <a:t>Industry</a:t>
                      </a:r>
                    </a:p>
                  </a:txBody>
                  <a:tcPr/>
                </a:tc>
                <a:extLst>
                  <a:ext uri="{0D108BD9-81ED-4DB2-BD59-A6C34878D82A}">
                    <a16:rowId xmlns:a16="http://schemas.microsoft.com/office/drawing/2014/main" val="861622270"/>
                  </a:ext>
                </a:extLst>
              </a:tr>
              <a:tr h="675428">
                <a:tc>
                  <a:txBody>
                    <a:bodyPr/>
                    <a:lstStyle/>
                    <a:p>
                      <a:r>
                        <a:rPr lang="en-US" dirty="0"/>
                        <a:t>Sophie Azula</a:t>
                      </a:r>
                    </a:p>
                  </a:txBody>
                  <a:tcPr/>
                </a:tc>
                <a:tc>
                  <a:txBody>
                    <a:bodyPr/>
                    <a:lstStyle/>
                    <a:p>
                      <a:r>
                        <a:rPr lang="en-US" dirty="0"/>
                        <a:t>3</a:t>
                      </a:r>
                    </a:p>
                  </a:txBody>
                  <a:tcPr/>
                </a:tc>
                <a:tc>
                  <a:txBody>
                    <a:bodyPr/>
                    <a:lstStyle/>
                    <a:p>
                      <a:r>
                        <a:rPr lang="en-US" dirty="0"/>
                        <a:t>Intermediate</a:t>
                      </a:r>
                    </a:p>
                  </a:txBody>
                  <a:tcPr/>
                </a:tc>
                <a:tc>
                  <a:txBody>
                    <a:bodyPr/>
                    <a:lstStyle/>
                    <a:p>
                      <a:r>
                        <a:rPr lang="en-US" dirty="0"/>
                        <a:t>No</a:t>
                      </a:r>
                    </a:p>
                  </a:txBody>
                  <a:tcPr/>
                </a:tc>
                <a:tc>
                  <a:txBody>
                    <a:bodyPr/>
                    <a:lstStyle/>
                    <a:p>
                      <a:r>
                        <a:rPr lang="en-US" dirty="0"/>
                        <a:t>1 year</a:t>
                      </a:r>
                    </a:p>
                  </a:txBody>
                  <a:tcPr/>
                </a:tc>
                <a:tc>
                  <a:txBody>
                    <a:bodyPr/>
                    <a:lstStyle/>
                    <a:p>
                      <a:r>
                        <a:rPr lang="en-US" dirty="0"/>
                        <a:t>Industry</a:t>
                      </a:r>
                    </a:p>
                  </a:txBody>
                  <a:tcPr/>
                </a:tc>
                <a:extLst>
                  <a:ext uri="{0D108BD9-81ED-4DB2-BD59-A6C34878D82A}">
                    <a16:rowId xmlns:a16="http://schemas.microsoft.com/office/drawing/2014/main" val="1172783472"/>
                  </a:ext>
                </a:extLst>
              </a:tr>
              <a:tr h="675428">
                <a:tc>
                  <a:txBody>
                    <a:bodyPr/>
                    <a:lstStyle/>
                    <a:p>
                      <a:r>
                        <a:rPr lang="en-US" dirty="0"/>
                        <a:t>Mia Silver</a:t>
                      </a:r>
                    </a:p>
                  </a:txBody>
                  <a:tcPr/>
                </a:tc>
                <a:tc>
                  <a:txBody>
                    <a:bodyPr/>
                    <a:lstStyle/>
                    <a:p>
                      <a:r>
                        <a:rPr lang="en-US" dirty="0"/>
                        <a:t>2</a:t>
                      </a:r>
                    </a:p>
                  </a:txBody>
                  <a:tcPr/>
                </a:tc>
                <a:tc>
                  <a:txBody>
                    <a:bodyPr/>
                    <a:lstStyle/>
                    <a:p>
                      <a:r>
                        <a:rPr lang="en-US" dirty="0"/>
                        <a:t>Intermediate</a:t>
                      </a:r>
                    </a:p>
                  </a:txBody>
                  <a:tcPr/>
                </a:tc>
                <a:tc>
                  <a:txBody>
                    <a:bodyPr/>
                    <a:lstStyle/>
                    <a:p>
                      <a:r>
                        <a:rPr lang="en-US" dirty="0"/>
                        <a:t>No</a:t>
                      </a:r>
                    </a:p>
                  </a:txBody>
                  <a:tcPr/>
                </a:tc>
                <a:tc>
                  <a:txBody>
                    <a:bodyPr/>
                    <a:lstStyle/>
                    <a:p>
                      <a:r>
                        <a:rPr lang="en-US" dirty="0"/>
                        <a:t>1 semester</a:t>
                      </a:r>
                    </a:p>
                  </a:txBody>
                  <a:tcPr/>
                </a:tc>
                <a:tc>
                  <a:txBody>
                    <a:bodyPr/>
                    <a:lstStyle/>
                    <a:p>
                      <a:r>
                        <a:rPr lang="en-US" dirty="0"/>
                        <a:t>Industry</a:t>
                      </a:r>
                    </a:p>
                  </a:txBody>
                  <a:tcPr/>
                </a:tc>
                <a:extLst>
                  <a:ext uri="{0D108BD9-81ED-4DB2-BD59-A6C34878D82A}">
                    <a16:rowId xmlns:a16="http://schemas.microsoft.com/office/drawing/2014/main" val="408501079"/>
                  </a:ext>
                </a:extLst>
              </a:tr>
              <a:tr h="675428">
                <a:tc>
                  <a:txBody>
                    <a:bodyPr/>
                    <a:lstStyle/>
                    <a:p>
                      <a:r>
                        <a:rPr lang="en-US" dirty="0"/>
                        <a:t>Harvey Villanueva</a:t>
                      </a:r>
                    </a:p>
                  </a:txBody>
                  <a:tcPr/>
                </a:tc>
                <a:tc>
                  <a:txBody>
                    <a:bodyPr/>
                    <a:lstStyle/>
                    <a:p>
                      <a:r>
                        <a:rPr lang="en-US" dirty="0"/>
                        <a:t>2</a:t>
                      </a:r>
                    </a:p>
                  </a:txBody>
                  <a:tcPr/>
                </a:tc>
                <a:tc>
                  <a:txBody>
                    <a:bodyPr/>
                    <a:lstStyle/>
                    <a:p>
                      <a:r>
                        <a:rPr lang="en-US" dirty="0"/>
                        <a:t>Intermediate</a:t>
                      </a:r>
                    </a:p>
                  </a:txBody>
                  <a:tcPr/>
                </a:tc>
                <a:tc>
                  <a:txBody>
                    <a:bodyPr/>
                    <a:lstStyle/>
                    <a:p>
                      <a:r>
                        <a:rPr lang="en-US" dirty="0"/>
                        <a:t>Yes</a:t>
                      </a:r>
                    </a:p>
                  </a:txBody>
                  <a:tcPr/>
                </a:tc>
                <a:tc>
                  <a:txBody>
                    <a:bodyPr/>
                    <a:lstStyle/>
                    <a:p>
                      <a:r>
                        <a:rPr lang="en-US" dirty="0"/>
                        <a:t>1 year</a:t>
                      </a:r>
                    </a:p>
                  </a:txBody>
                  <a:tcPr/>
                </a:tc>
                <a:tc>
                  <a:txBody>
                    <a:bodyPr/>
                    <a:lstStyle/>
                    <a:p>
                      <a:r>
                        <a:rPr lang="en-US" dirty="0"/>
                        <a:t>Industry</a:t>
                      </a:r>
                    </a:p>
                  </a:txBody>
                  <a:tcPr/>
                </a:tc>
                <a:extLst>
                  <a:ext uri="{0D108BD9-81ED-4DB2-BD59-A6C34878D82A}">
                    <a16:rowId xmlns:a16="http://schemas.microsoft.com/office/drawing/2014/main" val="2918749868"/>
                  </a:ext>
                </a:extLst>
              </a:tr>
              <a:tr h="675428">
                <a:tc>
                  <a:txBody>
                    <a:bodyPr/>
                    <a:lstStyle/>
                    <a:p>
                      <a:r>
                        <a:rPr lang="en-US" dirty="0"/>
                        <a:t>Sai</a:t>
                      </a:r>
                    </a:p>
                  </a:txBody>
                  <a:tcPr/>
                </a:tc>
                <a:tc>
                  <a:txBody>
                    <a:bodyPr/>
                    <a:lstStyle/>
                    <a:p>
                      <a:r>
                        <a:rPr lang="en-US" dirty="0"/>
                        <a:t>5</a:t>
                      </a:r>
                    </a:p>
                  </a:txBody>
                  <a:tcPr/>
                </a:tc>
                <a:tc>
                  <a:txBody>
                    <a:bodyPr/>
                    <a:lstStyle/>
                    <a:p>
                      <a:r>
                        <a:rPr lang="en-US" dirty="0"/>
                        <a:t>Intermediate</a:t>
                      </a:r>
                    </a:p>
                  </a:txBody>
                  <a:tcPr/>
                </a:tc>
                <a:tc>
                  <a:txBody>
                    <a:bodyPr/>
                    <a:lstStyle/>
                    <a:p>
                      <a:r>
                        <a:rPr lang="en-US" dirty="0"/>
                        <a:t>Yes</a:t>
                      </a:r>
                    </a:p>
                  </a:txBody>
                  <a:tcPr/>
                </a:tc>
                <a:tc>
                  <a:txBody>
                    <a:bodyPr/>
                    <a:lstStyle/>
                    <a:p>
                      <a:r>
                        <a:rPr lang="en-US" dirty="0"/>
                        <a:t>1 year</a:t>
                      </a:r>
                    </a:p>
                  </a:txBody>
                  <a:tcPr/>
                </a:tc>
                <a:tc>
                  <a:txBody>
                    <a:bodyPr/>
                    <a:lstStyle/>
                    <a:p>
                      <a:r>
                        <a:rPr lang="en-US" dirty="0"/>
                        <a:t>Industry</a:t>
                      </a:r>
                    </a:p>
                  </a:txBody>
                  <a:tcPr/>
                </a:tc>
                <a:extLst>
                  <a:ext uri="{0D108BD9-81ED-4DB2-BD59-A6C34878D82A}">
                    <a16:rowId xmlns:a16="http://schemas.microsoft.com/office/drawing/2014/main" val="3869756377"/>
                  </a:ext>
                </a:extLst>
              </a:tr>
              <a:tr h="675428">
                <a:tc>
                  <a:txBody>
                    <a:bodyPr/>
                    <a:lstStyle/>
                    <a:p>
                      <a:r>
                        <a:rPr lang="en-US" dirty="0"/>
                        <a:t>Sam Hsu</a:t>
                      </a:r>
                    </a:p>
                  </a:txBody>
                  <a:tcPr/>
                </a:tc>
                <a:tc>
                  <a:txBody>
                    <a:bodyPr/>
                    <a:lstStyle/>
                    <a:p>
                      <a:r>
                        <a:rPr lang="en-US" dirty="0"/>
                        <a:t>2</a:t>
                      </a:r>
                    </a:p>
                  </a:txBody>
                  <a:tcPr/>
                </a:tc>
                <a:tc>
                  <a:txBody>
                    <a:bodyPr/>
                    <a:lstStyle/>
                    <a:p>
                      <a:r>
                        <a:rPr lang="en-US" dirty="0"/>
                        <a:t>Beginner</a:t>
                      </a:r>
                    </a:p>
                  </a:txBody>
                  <a:tcPr/>
                </a:tc>
                <a:tc>
                  <a:txBody>
                    <a:bodyPr/>
                    <a:lstStyle/>
                    <a:p>
                      <a:r>
                        <a:rPr lang="en-US" dirty="0"/>
                        <a:t>No</a:t>
                      </a:r>
                    </a:p>
                  </a:txBody>
                  <a:tcPr/>
                </a:tc>
                <a:tc>
                  <a:txBody>
                    <a:bodyPr/>
                    <a:lstStyle/>
                    <a:p>
                      <a:r>
                        <a:rPr lang="en-US" dirty="0"/>
                        <a:t>1 semester</a:t>
                      </a:r>
                    </a:p>
                  </a:txBody>
                  <a:tcPr/>
                </a:tc>
                <a:tc>
                  <a:txBody>
                    <a:bodyPr/>
                    <a:lstStyle/>
                    <a:p>
                      <a:r>
                        <a:rPr lang="en-US" dirty="0"/>
                        <a:t>Industry</a:t>
                      </a:r>
                    </a:p>
                  </a:txBody>
                  <a:tcPr/>
                </a:tc>
                <a:extLst>
                  <a:ext uri="{0D108BD9-81ED-4DB2-BD59-A6C34878D82A}">
                    <a16:rowId xmlns:a16="http://schemas.microsoft.com/office/drawing/2014/main" val="2203923704"/>
                  </a:ext>
                </a:extLst>
              </a:tr>
              <a:tr h="675428">
                <a:tc>
                  <a:txBody>
                    <a:bodyPr/>
                    <a:lstStyle/>
                    <a:p>
                      <a:r>
                        <a:rPr lang="en-US" dirty="0" err="1"/>
                        <a:t>Saborny</a:t>
                      </a:r>
                      <a:endParaRPr lang="en-US" dirty="0"/>
                    </a:p>
                  </a:txBody>
                  <a:tcPr/>
                </a:tc>
                <a:tc>
                  <a:txBody>
                    <a:bodyPr/>
                    <a:lstStyle/>
                    <a:p>
                      <a:r>
                        <a:rPr lang="en-US" dirty="0"/>
                        <a:t>5</a:t>
                      </a:r>
                    </a:p>
                  </a:txBody>
                  <a:tcPr/>
                </a:tc>
                <a:tc>
                  <a:txBody>
                    <a:bodyPr/>
                    <a:lstStyle/>
                    <a:p>
                      <a:r>
                        <a:rPr lang="en-US" dirty="0"/>
                        <a:t>Intermediate</a:t>
                      </a:r>
                    </a:p>
                  </a:txBody>
                  <a:tcPr/>
                </a:tc>
                <a:tc>
                  <a:txBody>
                    <a:bodyPr/>
                    <a:lstStyle/>
                    <a:p>
                      <a:r>
                        <a:rPr lang="en-US" dirty="0"/>
                        <a:t>Yes</a:t>
                      </a:r>
                    </a:p>
                  </a:txBody>
                  <a:tcPr/>
                </a:tc>
                <a:tc>
                  <a:txBody>
                    <a:bodyPr/>
                    <a:lstStyle/>
                    <a:p>
                      <a:r>
                        <a:rPr lang="en-US" dirty="0"/>
                        <a:t>1 year</a:t>
                      </a:r>
                    </a:p>
                  </a:txBody>
                  <a:tcPr/>
                </a:tc>
                <a:tc>
                  <a:txBody>
                    <a:bodyPr/>
                    <a:lstStyle/>
                    <a:p>
                      <a:r>
                        <a:rPr lang="en-US" dirty="0"/>
                        <a:t>Academia</a:t>
                      </a:r>
                    </a:p>
                  </a:txBody>
                  <a:tcPr/>
                </a:tc>
                <a:extLst>
                  <a:ext uri="{0D108BD9-81ED-4DB2-BD59-A6C34878D82A}">
                    <a16:rowId xmlns:a16="http://schemas.microsoft.com/office/drawing/2014/main" val="289410369"/>
                  </a:ext>
                </a:extLst>
              </a:tr>
              <a:tr h="67542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3935290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645037" y="1996489"/>
            <a:ext cx="109979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Python Frameworks for ML/DL pt. 2</a:t>
            </a:r>
          </a:p>
        </p:txBody>
      </p:sp>
      <p:sp>
        <p:nvSpPr>
          <p:cNvPr id="7" name="TextBox 7"/>
          <p:cNvSpPr txBox="1"/>
          <p:nvPr/>
        </p:nvSpPr>
        <p:spPr>
          <a:xfrm>
            <a:off x="1759712" y="2949041"/>
            <a:ext cx="14768576" cy="5166158"/>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NumPy &amp; Pandas: Data storage and preprocessing libraries to aid model consumption.</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Scikit-Learn: A simple and efficient library for data mining and data analysis, with a wide range of supervised and unsupervised learning algorithms.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TensorFlow: An </a:t>
            </a:r>
            <a:r>
              <a:rPr lang="en-US" sz="2629" dirty="0">
                <a:solidFill>
                  <a:srgbClr val="FF0000"/>
                </a:solidFill>
                <a:latin typeface="Montserrat Classic"/>
              </a:rPr>
              <a:t>open-source</a:t>
            </a:r>
            <a:r>
              <a:rPr lang="en-US" sz="2629" dirty="0">
                <a:solidFill>
                  <a:srgbClr val="2D262A"/>
                </a:solidFill>
                <a:latin typeface="Montserrat Classic"/>
              </a:rPr>
              <a:t> software library for dataflow and differentiable programming across a range of tasks, with a focus on deep neural networks.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Keras: A </a:t>
            </a:r>
            <a:r>
              <a:rPr lang="en-US" sz="2629" dirty="0">
                <a:solidFill>
                  <a:srgbClr val="FF0000"/>
                </a:solidFill>
                <a:latin typeface="Montserrat Classic"/>
              </a:rPr>
              <a:t>high-level</a:t>
            </a:r>
            <a:r>
              <a:rPr lang="en-US" sz="2629" dirty="0">
                <a:solidFill>
                  <a:srgbClr val="2D262A"/>
                </a:solidFill>
                <a:latin typeface="Montserrat Classic"/>
              </a:rPr>
              <a:t> neural networks </a:t>
            </a:r>
            <a:r>
              <a:rPr lang="en-US" sz="2629" dirty="0">
                <a:solidFill>
                  <a:srgbClr val="FF0000"/>
                </a:solidFill>
                <a:latin typeface="Montserrat Classic"/>
              </a:rPr>
              <a:t>API</a:t>
            </a:r>
            <a:r>
              <a:rPr lang="en-US" sz="2629" dirty="0">
                <a:solidFill>
                  <a:srgbClr val="2D262A"/>
                </a:solidFill>
                <a:latin typeface="Montserrat Classic"/>
              </a:rPr>
              <a:t>, written in Python and capable of running on top of TensorFlow, Theano, or CNTK.</a:t>
            </a:r>
          </a:p>
        </p:txBody>
      </p:sp>
    </p:spTree>
    <p:extLst>
      <p:ext uri="{BB962C8B-B14F-4D97-AF65-F5344CB8AC3E}">
        <p14:creationId xmlns:p14="http://schemas.microsoft.com/office/powerpoint/2010/main" val="2250970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Selected libraries in depth</a:t>
            </a:r>
          </a:p>
        </p:txBody>
      </p:sp>
      <p:sp>
        <p:nvSpPr>
          <p:cNvPr id="7" name="TextBox 7"/>
          <p:cNvSpPr txBox="1"/>
          <p:nvPr/>
        </p:nvSpPr>
        <p:spPr>
          <a:xfrm>
            <a:off x="1759712" y="2949041"/>
            <a:ext cx="14768576" cy="6589624"/>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Scikit-Learn: Easy to use, well-documented, and suitable for small to medium-sized datasets. However, it may not be as scalable or flexible as other libraries, and may not support some of the latest Deep Learning techniques.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TensorFlow: Powerful, flexible, and widely used in industry and research. It supports a wide range of Deep Learning techniques and has a large community of contributors. However, it can be more complex to use than other libraries, and may require some knowledge of computer science and mathematics.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Keras: Simple, user-friendly, and suitable for rapid prototyping of Deep Learning models. It provides a high-level interface for building and training neural networks, and can be used with different backend engines. However, it may not be as customizable or low-level as other libraries, and may not support some advanced features.</a:t>
            </a:r>
          </a:p>
        </p:txBody>
      </p:sp>
    </p:spTree>
    <p:extLst>
      <p:ext uri="{BB962C8B-B14F-4D97-AF65-F5344CB8AC3E}">
        <p14:creationId xmlns:p14="http://schemas.microsoft.com/office/powerpoint/2010/main" val="3416623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Example Models &amp; Use Cases</a:t>
            </a:r>
          </a:p>
        </p:txBody>
      </p:sp>
      <p:sp>
        <p:nvSpPr>
          <p:cNvPr id="7" name="TextBox 7"/>
          <p:cNvSpPr txBox="1"/>
          <p:nvPr/>
        </p:nvSpPr>
        <p:spPr>
          <a:xfrm>
            <a:off x="1759712" y="2949041"/>
            <a:ext cx="14768576" cy="4217180"/>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Most models have easy-to-use code implementations:</a:t>
            </a:r>
          </a:p>
          <a:p>
            <a:pPr marL="567661" lvl="1" indent="-283830">
              <a:lnSpc>
                <a:spcPts val="3680"/>
              </a:lnSpc>
              <a:buFont typeface="Arial"/>
              <a:buChar char="•"/>
            </a:pPr>
            <a:r>
              <a:rPr lang="en-US" sz="2629" dirty="0">
                <a:solidFill>
                  <a:srgbClr val="2D262A"/>
                </a:solidFill>
                <a:latin typeface="Montserrat Classic"/>
              </a:rPr>
              <a:t>Scikit-Learn: Linear Regression, Logistic Regression, Decision Trees, Random Forests, Support Vector Machines, K-Means Clustering, PCA.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TensorFlow: Convolutional Neural Networks, Recurrent Neural Networks, Generative Adversarial Networks, Reinforcement Learning, Natural Language Processing.</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Keras: Image Classification, Object Detection, Text Generation, Sequence-to-Sequence Learning, Transfer Learning.</a:t>
            </a:r>
          </a:p>
        </p:txBody>
      </p:sp>
    </p:spTree>
    <p:extLst>
      <p:ext uri="{BB962C8B-B14F-4D97-AF65-F5344CB8AC3E}">
        <p14:creationId xmlns:p14="http://schemas.microsoft.com/office/powerpoint/2010/main" val="3400246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Data Preprocessing</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88364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Preprocessing Data for ML</a:t>
            </a:r>
          </a:p>
        </p:txBody>
      </p:sp>
      <p:sp>
        <p:nvSpPr>
          <p:cNvPr id="7" name="TextBox 7"/>
          <p:cNvSpPr txBox="1"/>
          <p:nvPr/>
        </p:nvSpPr>
        <p:spPr>
          <a:xfrm>
            <a:off x="1759712" y="2949041"/>
            <a:ext cx="14768576" cy="5640647"/>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Preprocessing data is an essential step in preparing data for Machine Learning and Deep Learning models, as it can have a significant impact on the performance and accuracy of the models.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Data is often dirty, big data more so:</a:t>
            </a:r>
          </a:p>
          <a:p>
            <a:pPr marL="1024861" lvl="2" indent="-283830">
              <a:lnSpc>
                <a:spcPts val="3680"/>
              </a:lnSpc>
              <a:buFont typeface="Arial"/>
              <a:buChar char="•"/>
            </a:pPr>
            <a:r>
              <a:rPr lang="en-US" sz="2629" dirty="0">
                <a:solidFill>
                  <a:srgbClr val="2D262A"/>
                </a:solidFill>
                <a:latin typeface="Montserrat Classic"/>
              </a:rPr>
              <a:t>Input error</a:t>
            </a:r>
          </a:p>
          <a:p>
            <a:pPr marL="1024861" lvl="2" indent="-283830">
              <a:lnSpc>
                <a:spcPts val="3680"/>
              </a:lnSpc>
              <a:buFont typeface="Arial"/>
              <a:buChar char="•"/>
            </a:pPr>
            <a:r>
              <a:rPr lang="en-US" sz="2629" dirty="0">
                <a:solidFill>
                  <a:srgbClr val="2D262A"/>
                </a:solidFill>
                <a:latin typeface="Montserrat Classic"/>
              </a:rPr>
              <a:t>Standards change</a:t>
            </a:r>
          </a:p>
          <a:p>
            <a:pPr marL="1024861" lvl="2" indent="-283830">
              <a:lnSpc>
                <a:spcPts val="3680"/>
              </a:lnSpc>
              <a:buFont typeface="Arial"/>
              <a:buChar char="•"/>
            </a:pPr>
            <a:r>
              <a:rPr lang="en-US" sz="2629" dirty="0">
                <a:solidFill>
                  <a:srgbClr val="2D262A"/>
                </a:solidFill>
                <a:latin typeface="Montserrat Classic"/>
              </a:rPr>
              <a:t>Definitions change</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The biggest thing you can do to improve your model is to bring in more and higher quality data. Data, data, data.</a:t>
            </a:r>
          </a:p>
          <a:p>
            <a:pPr marL="567661" lvl="1" indent="-283830">
              <a:lnSpc>
                <a:spcPts val="3680"/>
              </a:lnSpc>
              <a:buFont typeface="Arial"/>
              <a:buChar char="•"/>
            </a:pPr>
            <a:endParaRPr lang="en-US" sz="2629" dirty="0">
              <a:solidFill>
                <a:srgbClr val="2D262A"/>
              </a:solidFill>
              <a:latin typeface="Montserrat Classic"/>
            </a:endParaRPr>
          </a:p>
        </p:txBody>
      </p:sp>
    </p:spTree>
    <p:extLst>
      <p:ext uri="{BB962C8B-B14F-4D97-AF65-F5344CB8AC3E}">
        <p14:creationId xmlns:p14="http://schemas.microsoft.com/office/powerpoint/2010/main" val="164810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Preprocessing Steps pt. 1</a:t>
            </a:r>
          </a:p>
        </p:txBody>
      </p:sp>
      <p:sp>
        <p:nvSpPr>
          <p:cNvPr id="7" name="TextBox 7"/>
          <p:cNvSpPr txBox="1"/>
          <p:nvPr/>
        </p:nvSpPr>
        <p:spPr>
          <a:xfrm>
            <a:off x="1759712" y="2949041"/>
            <a:ext cx="14768576" cy="3742691"/>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Data Exploration: Previewing the data to see what it looks like and how things work in relation to each other.</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Data Cleaning: Removing or imputing missing or invalid data, removing duplicates, and correcting errors in the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Data Transformation: Scaling, normalizing, or standardizing the data, to make it easier for the models to learn from it.</a:t>
            </a:r>
          </a:p>
        </p:txBody>
      </p:sp>
    </p:spTree>
    <p:extLst>
      <p:ext uri="{BB962C8B-B14F-4D97-AF65-F5344CB8AC3E}">
        <p14:creationId xmlns:p14="http://schemas.microsoft.com/office/powerpoint/2010/main" val="1074841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Preprocessing Steps pt. 2</a:t>
            </a:r>
          </a:p>
        </p:txBody>
      </p:sp>
      <p:sp>
        <p:nvSpPr>
          <p:cNvPr id="7" name="TextBox 7"/>
          <p:cNvSpPr txBox="1"/>
          <p:nvPr/>
        </p:nvSpPr>
        <p:spPr>
          <a:xfrm>
            <a:off x="1759712" y="2949041"/>
            <a:ext cx="14768576" cy="2793714"/>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Feature Selection/Extraction: Extracting relevant features from the data, to reduce its dimensionality and focus on the most important information.  Selection is a more manual process, extraction implies use of automation.</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Feature Encoding: Converting categorical or textual data into numerical data, to make it suitable for ML &amp; DL models.</a:t>
            </a:r>
          </a:p>
        </p:txBody>
      </p:sp>
    </p:spTree>
    <p:extLst>
      <p:ext uri="{BB962C8B-B14F-4D97-AF65-F5344CB8AC3E}">
        <p14:creationId xmlns:p14="http://schemas.microsoft.com/office/powerpoint/2010/main" val="4089841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Python Tools for Preprocessing</a:t>
            </a:r>
          </a:p>
        </p:txBody>
      </p:sp>
      <p:sp>
        <p:nvSpPr>
          <p:cNvPr id="7" name="TextBox 7"/>
          <p:cNvSpPr txBox="1"/>
          <p:nvPr/>
        </p:nvSpPr>
        <p:spPr>
          <a:xfrm>
            <a:off x="1759712" y="2949041"/>
            <a:ext cx="14768576" cy="3742691"/>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Data Exploration/Cleaning: NumPy/Pandas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Data Transformation: NumPy/Scikit-Learn library for data scaling and normalization.</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Feature Extraction: Scikit-Learn library for Principal Component Analysis (PCA) or Independent Component Analysis (ICA)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Feature Encoding: Scikit-Learn library for One-Hot Encoding and Label Encoding.</a:t>
            </a:r>
          </a:p>
        </p:txBody>
      </p:sp>
    </p:spTree>
    <p:extLst>
      <p:ext uri="{BB962C8B-B14F-4D97-AF65-F5344CB8AC3E}">
        <p14:creationId xmlns:p14="http://schemas.microsoft.com/office/powerpoint/2010/main" val="373553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3225937" y="1996489"/>
            <a:ext cx="11836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Preprocessing Code example</a:t>
            </a:r>
          </a:p>
        </p:txBody>
      </p:sp>
      <p:sp>
        <p:nvSpPr>
          <p:cNvPr id="7" name="TextBox 7"/>
          <p:cNvSpPr txBox="1"/>
          <p:nvPr/>
        </p:nvSpPr>
        <p:spPr>
          <a:xfrm>
            <a:off x="1759712" y="2949041"/>
            <a:ext cx="14768576" cy="421269"/>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&lt;</a:t>
            </a:r>
            <a:r>
              <a:rPr lang="en-US" sz="2629" dirty="0" err="1">
                <a:solidFill>
                  <a:srgbClr val="2D262A"/>
                </a:solidFill>
                <a:latin typeface="Montserrat Classic"/>
              </a:rPr>
              <a:t>Todo</a:t>
            </a:r>
            <a:r>
              <a:rPr lang="en-US" sz="2629" dirty="0">
                <a:solidFill>
                  <a:srgbClr val="2D262A"/>
                </a:solidFill>
                <a:latin typeface="Montserrat Classic"/>
              </a:rPr>
              <a:t>&gt;</a:t>
            </a:r>
          </a:p>
        </p:txBody>
      </p:sp>
    </p:spTree>
    <p:extLst>
      <p:ext uri="{BB962C8B-B14F-4D97-AF65-F5344CB8AC3E}">
        <p14:creationId xmlns:p14="http://schemas.microsoft.com/office/powerpoint/2010/main" val="3525604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Building a Model</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pic>
        <p:nvPicPr>
          <p:cNvPr id="11" name="Picture 10">
            <a:extLst>
              <a:ext uri="{FF2B5EF4-FFF2-40B4-BE49-F238E27FC236}">
                <a16:creationId xmlns:a16="http://schemas.microsoft.com/office/drawing/2014/main" id="{D14164A6-C640-C4C0-BEFB-BF42B50F7424}"/>
              </a:ext>
            </a:extLst>
          </p:cNvPr>
          <p:cNvPicPr>
            <a:picLocks noChangeAspect="1"/>
          </p:cNvPicPr>
          <p:nvPr/>
        </p:nvPicPr>
        <p:blipFill>
          <a:blip r:embed="rId4"/>
          <a:stretch>
            <a:fillRect/>
          </a:stretch>
        </p:blipFill>
        <p:spPr>
          <a:xfrm>
            <a:off x="2677960" y="4874837"/>
            <a:ext cx="11791950" cy="4295775"/>
          </a:xfrm>
          <a:prstGeom prst="rect">
            <a:avLst/>
          </a:prstGeom>
        </p:spPr>
      </p:pic>
    </p:spTree>
    <p:extLst>
      <p:ext uri="{BB962C8B-B14F-4D97-AF65-F5344CB8AC3E}">
        <p14:creationId xmlns:p14="http://schemas.microsoft.com/office/powerpoint/2010/main" val="411709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1057553" cy="215764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Intro to Machine Learning</a:t>
            </a:r>
            <a:br>
              <a:rPr lang="en-US" sz="6199" dirty="0">
                <a:solidFill>
                  <a:srgbClr val="101010"/>
                </a:solidFill>
                <a:latin typeface="Canva Sans Bold"/>
              </a:rPr>
            </a:br>
            <a:endParaRPr lang="en-US" sz="6199" dirty="0">
              <a:solidFill>
                <a:srgbClr val="101010"/>
              </a:solidFill>
              <a:latin typeface="Canva Sans Bold"/>
            </a:endParaRP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2463220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Steps Overview</a:t>
            </a:r>
          </a:p>
        </p:txBody>
      </p:sp>
      <p:sp>
        <p:nvSpPr>
          <p:cNvPr id="7" name="TextBox 7"/>
          <p:cNvSpPr txBox="1"/>
          <p:nvPr/>
        </p:nvSpPr>
        <p:spPr>
          <a:xfrm>
            <a:off x="1759712" y="2949041"/>
            <a:ext cx="14768576" cy="6070893"/>
          </a:xfrm>
          <a:prstGeom prst="rect">
            <a:avLst/>
          </a:prstGeom>
        </p:spPr>
        <p:txBody>
          <a:bodyPr lIns="0" tIns="0" rIns="0" bIns="0" rtlCol="0" anchor="t">
            <a:spAutoFit/>
          </a:bodyPr>
          <a:lstStyle/>
          <a:p>
            <a:pPr marL="0" indent="0">
              <a:buNone/>
            </a:pPr>
            <a:r>
              <a:rPr lang="en-US" sz="2630" dirty="0">
                <a:latin typeface="Montserrat Classic" panose="020B0604020202020204" charset="0"/>
              </a:rPr>
              <a:t>&lt;code example&gt;</a:t>
            </a:r>
          </a:p>
          <a:p>
            <a:pPr marL="742950" indent="-742950">
              <a:buFont typeface="+mj-lt"/>
              <a:buAutoNum type="arabicPeriod"/>
            </a:pPr>
            <a:r>
              <a:rPr lang="en-US" sz="2630" dirty="0">
                <a:latin typeface="Montserrat Classic" panose="020B0604020202020204" charset="0"/>
              </a:rPr>
              <a:t>Prepare the data: Load and preprocess/clean the data, split it into training, validation, and test sets.</a:t>
            </a:r>
          </a:p>
          <a:p>
            <a:pPr marL="742950" indent="-742950">
              <a:buFont typeface="+mj-lt"/>
              <a:buAutoNum type="arabicPeriod"/>
            </a:pPr>
            <a:r>
              <a:rPr lang="en-US" sz="2630" dirty="0">
                <a:latin typeface="Montserrat Classic" panose="020B0604020202020204" charset="0"/>
              </a:rPr>
              <a:t>Choose a model: Select an appropriate model based on the problem and the data, and configure its initial hyperparameters.</a:t>
            </a:r>
          </a:p>
          <a:p>
            <a:pPr marL="742950" indent="-742950">
              <a:buFont typeface="+mj-lt"/>
              <a:buAutoNum type="arabicPeriod"/>
            </a:pPr>
            <a:r>
              <a:rPr lang="en-US" sz="2630" dirty="0">
                <a:latin typeface="Montserrat Classic" panose="020B0604020202020204" charset="0"/>
              </a:rPr>
              <a:t>Train the model: Fit the model to the training data, using an appropriate optimization algorithm and loss function.</a:t>
            </a:r>
          </a:p>
          <a:p>
            <a:pPr marL="742950" indent="-742950">
              <a:buFont typeface="+mj-lt"/>
              <a:buAutoNum type="arabicPeriod"/>
            </a:pPr>
            <a:r>
              <a:rPr lang="en-US" sz="2630" dirty="0">
                <a:latin typeface="Montserrat Classic" panose="020B0604020202020204" charset="0"/>
              </a:rPr>
              <a:t>Evaluate the model: Evaluate the performance of the model on the validation and test data, using appropriate metrics such as accuracy, precision, recall, and F1-score.</a:t>
            </a:r>
          </a:p>
          <a:p>
            <a:pPr marL="742950" indent="-742950">
              <a:buFont typeface="+mj-lt"/>
              <a:buAutoNum type="arabicPeriod"/>
            </a:pPr>
            <a:r>
              <a:rPr lang="en-US" sz="2630" dirty="0">
                <a:latin typeface="Montserrat Classic" panose="020B0604020202020204" charset="0"/>
              </a:rPr>
              <a:t>Fine-tune the model: Fine-tune the hyperparameters of the model based on the performance on the validation data, using techniques such as grid search or random search or intern search.</a:t>
            </a:r>
          </a:p>
          <a:p>
            <a:pPr marL="742950" indent="-742950">
              <a:buFont typeface="+mj-lt"/>
              <a:buAutoNum type="arabicPeriod"/>
            </a:pPr>
            <a:r>
              <a:rPr lang="en-US" sz="2630" dirty="0">
                <a:latin typeface="Montserrat Classic" panose="020B0604020202020204" charset="0"/>
              </a:rPr>
              <a:t>Deploy the model: Deploy the model in a production environment, using appropriate tools and frameworks.</a:t>
            </a:r>
          </a:p>
          <a:p>
            <a:pPr marL="0" indent="0">
              <a:buNone/>
            </a:pPr>
            <a:endParaRPr lang="en-US" sz="2630" dirty="0">
              <a:latin typeface="Montserrat Classic" panose="020B0604020202020204" charset="0"/>
            </a:endParaRPr>
          </a:p>
        </p:txBody>
      </p:sp>
    </p:spTree>
    <p:extLst>
      <p:ext uri="{BB962C8B-B14F-4D97-AF65-F5344CB8AC3E}">
        <p14:creationId xmlns:p14="http://schemas.microsoft.com/office/powerpoint/2010/main" val="2235160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Evaluation &amp; Validation</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3778254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Model Evaluation</a:t>
            </a:r>
          </a:p>
        </p:txBody>
      </p:sp>
      <p:sp>
        <p:nvSpPr>
          <p:cNvPr id="7" name="TextBox 7"/>
          <p:cNvSpPr txBox="1"/>
          <p:nvPr/>
        </p:nvSpPr>
        <p:spPr>
          <a:xfrm>
            <a:off x="1759712" y="2949041"/>
            <a:ext cx="14768576" cy="7064113"/>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&lt;code example&gt;</a:t>
            </a:r>
          </a:p>
          <a:p>
            <a:pPr marL="567661" lvl="1" indent="-283830">
              <a:lnSpc>
                <a:spcPts val="3680"/>
              </a:lnSpc>
              <a:buFont typeface="Arial"/>
              <a:buChar char="•"/>
            </a:pPr>
            <a:r>
              <a:rPr lang="en-US" sz="2629" dirty="0">
                <a:solidFill>
                  <a:srgbClr val="2D262A"/>
                </a:solidFill>
                <a:latin typeface="Montserrat Classic"/>
              </a:rPr>
              <a:t>Model evaluation is the process of assessing the performance of a Machine Learning or Deep Learning model on a set of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The goal of model evaluation is to determine how well the model can generalize to new, unseen data and to identify any issues with the model that need to be addressed.</a:t>
            </a:r>
          </a:p>
          <a:p>
            <a:pPr marL="283831" lvl="1">
              <a:lnSpc>
                <a:spcPts val="3680"/>
              </a:lnSpc>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Evaluation metrics must match the task being evaluated. Common metrics for evaluating models:</a:t>
            </a:r>
          </a:p>
          <a:p>
            <a:pPr marL="1024861" lvl="2" indent="-283830">
              <a:lnSpc>
                <a:spcPts val="3680"/>
              </a:lnSpc>
              <a:buFont typeface="Arial"/>
              <a:buChar char="•"/>
            </a:pPr>
            <a:r>
              <a:rPr lang="en-US" sz="2629" dirty="0">
                <a:solidFill>
                  <a:srgbClr val="2D262A"/>
                </a:solidFill>
                <a:latin typeface="Montserrat Classic"/>
              </a:rPr>
              <a:t>Accuracy</a:t>
            </a:r>
          </a:p>
          <a:p>
            <a:pPr marL="1024861" lvl="2" indent="-283830">
              <a:lnSpc>
                <a:spcPts val="3680"/>
              </a:lnSpc>
              <a:buFont typeface="Arial"/>
              <a:buChar char="•"/>
            </a:pPr>
            <a:r>
              <a:rPr lang="en-US" sz="2629" dirty="0">
                <a:solidFill>
                  <a:srgbClr val="2D262A"/>
                </a:solidFill>
                <a:latin typeface="Montserrat Classic"/>
              </a:rPr>
              <a:t>Precision &amp; Recall</a:t>
            </a:r>
          </a:p>
          <a:p>
            <a:pPr marL="1024861" lvl="2" indent="-283830">
              <a:lnSpc>
                <a:spcPts val="3680"/>
              </a:lnSpc>
              <a:buFont typeface="Arial"/>
              <a:buChar char="•"/>
            </a:pPr>
            <a:r>
              <a:rPr lang="en-US" sz="2629" dirty="0">
                <a:solidFill>
                  <a:srgbClr val="2D262A"/>
                </a:solidFill>
                <a:latin typeface="Montserrat Classic"/>
              </a:rPr>
              <a:t>F1 Score/F-score</a:t>
            </a:r>
          </a:p>
          <a:p>
            <a:pPr marL="1024861" lvl="2" indent="-283830">
              <a:lnSpc>
                <a:spcPts val="3680"/>
              </a:lnSpc>
              <a:buFont typeface="Arial"/>
              <a:buChar char="•"/>
            </a:pPr>
            <a:r>
              <a:rPr lang="en-US" sz="2629" dirty="0">
                <a:solidFill>
                  <a:srgbClr val="2D262A"/>
                </a:solidFill>
                <a:latin typeface="Montserrat Classic"/>
              </a:rPr>
              <a:t>ROC curve</a:t>
            </a:r>
          </a:p>
          <a:p>
            <a:pPr marL="1024861" lvl="2" indent="-283830">
              <a:lnSpc>
                <a:spcPts val="3680"/>
              </a:lnSpc>
              <a:buFont typeface="Arial"/>
              <a:buChar char="•"/>
            </a:pPr>
            <a:r>
              <a:rPr lang="en-US" sz="2629" dirty="0">
                <a:solidFill>
                  <a:srgbClr val="2D262A"/>
                </a:solidFill>
                <a:latin typeface="Montserrat Classic"/>
              </a:rPr>
              <a:t>AUC-of-ROC</a:t>
            </a:r>
          </a:p>
        </p:txBody>
      </p:sp>
    </p:spTree>
    <p:extLst>
      <p:ext uri="{BB962C8B-B14F-4D97-AF65-F5344CB8AC3E}">
        <p14:creationId xmlns:p14="http://schemas.microsoft.com/office/powerpoint/2010/main" val="1109495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Model Validation</a:t>
            </a:r>
          </a:p>
        </p:txBody>
      </p:sp>
      <p:sp>
        <p:nvSpPr>
          <p:cNvPr id="7" name="TextBox 7"/>
          <p:cNvSpPr txBox="1"/>
          <p:nvPr/>
        </p:nvSpPr>
        <p:spPr>
          <a:xfrm>
            <a:off x="1759712" y="2949041"/>
            <a:ext cx="14768576" cy="5640647"/>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Model validation is the process of assessing the performance of a Machine Learning or Deep Learning model on a set of data that was not used during the model training process.</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The goal of model validation is to test the generalization ability of the model and ensure that it is not overfitting to the training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If a model is overfitting to the training data, it may perform well on the training set but poorly on new data, leading to poor performance in practice. By validating our model on a separate set of data, we can get a more accurate estimate of its performance on unseen data and identify any issues with overfitting.</a:t>
            </a:r>
          </a:p>
          <a:p>
            <a:pPr marL="567661" lvl="1" indent="-283830">
              <a:lnSpc>
                <a:spcPts val="3680"/>
              </a:lnSpc>
              <a:buFont typeface="Arial"/>
              <a:buChar char="•"/>
            </a:pPr>
            <a:endParaRPr lang="en-US" sz="2629" dirty="0">
              <a:solidFill>
                <a:srgbClr val="2D262A"/>
              </a:solidFill>
              <a:latin typeface="Montserrat Classic"/>
            </a:endParaRPr>
          </a:p>
        </p:txBody>
      </p:sp>
    </p:spTree>
    <p:extLst>
      <p:ext uri="{BB962C8B-B14F-4D97-AF65-F5344CB8AC3E}">
        <p14:creationId xmlns:p14="http://schemas.microsoft.com/office/powerpoint/2010/main" val="3515970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Overfitting</a:t>
            </a:r>
          </a:p>
        </p:txBody>
      </p:sp>
      <p:sp>
        <p:nvSpPr>
          <p:cNvPr id="7" name="TextBox 7"/>
          <p:cNvSpPr txBox="1"/>
          <p:nvPr/>
        </p:nvSpPr>
        <p:spPr>
          <a:xfrm>
            <a:off x="1759712" y="2949041"/>
            <a:ext cx="14768576" cy="5166158"/>
          </a:xfrm>
          <a:prstGeom prst="rect">
            <a:avLst/>
          </a:prstGeom>
        </p:spPr>
        <p:txBody>
          <a:bodyPr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It is important to note that overfitting is a common problem in Machine Learning and Deep Learning, where the model learns to fit the training data too well and performs poorly on new, unseen data.</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This is basically the model copying the answer back to you instead of extracting useful information.</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To avoid overfitting:</a:t>
            </a:r>
          </a:p>
          <a:p>
            <a:pPr marL="1024861" lvl="2" indent="-283830">
              <a:lnSpc>
                <a:spcPts val="3680"/>
              </a:lnSpc>
              <a:buFont typeface="Arial"/>
              <a:buChar char="•"/>
            </a:pPr>
            <a:r>
              <a:rPr lang="en-US" sz="2629" dirty="0">
                <a:solidFill>
                  <a:srgbClr val="2D262A"/>
                </a:solidFill>
                <a:latin typeface="Montserrat Classic"/>
              </a:rPr>
              <a:t>Regularization</a:t>
            </a:r>
          </a:p>
          <a:p>
            <a:pPr marL="1024861" lvl="2" indent="-283830">
              <a:lnSpc>
                <a:spcPts val="3680"/>
              </a:lnSpc>
              <a:buFont typeface="Arial"/>
              <a:buChar char="•"/>
            </a:pPr>
            <a:r>
              <a:rPr lang="en-US" sz="2629" dirty="0">
                <a:solidFill>
                  <a:srgbClr val="2D262A"/>
                </a:solidFill>
                <a:latin typeface="Montserrat Classic"/>
              </a:rPr>
              <a:t>Early stopping</a:t>
            </a:r>
          </a:p>
          <a:p>
            <a:pPr marL="1024861" lvl="2" indent="-283830">
              <a:lnSpc>
                <a:spcPts val="3680"/>
              </a:lnSpc>
              <a:buFont typeface="Arial"/>
              <a:buChar char="•"/>
            </a:pPr>
            <a:r>
              <a:rPr lang="en-US" sz="2629" dirty="0">
                <a:solidFill>
                  <a:srgbClr val="2D262A"/>
                </a:solidFill>
                <a:latin typeface="Montserrat Classic"/>
              </a:rPr>
              <a:t>Data augmentation (more data) (the best solution)</a:t>
            </a:r>
          </a:p>
        </p:txBody>
      </p:sp>
    </p:spTree>
    <p:extLst>
      <p:ext uri="{BB962C8B-B14F-4D97-AF65-F5344CB8AC3E}">
        <p14:creationId xmlns:p14="http://schemas.microsoft.com/office/powerpoint/2010/main" val="151928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K-fold cross-validation example</a:t>
            </a:r>
          </a:p>
        </p:txBody>
      </p:sp>
      <p:sp>
        <p:nvSpPr>
          <p:cNvPr id="7" name="TextBox 7"/>
          <p:cNvSpPr txBox="1"/>
          <p:nvPr/>
        </p:nvSpPr>
        <p:spPr>
          <a:xfrm>
            <a:off x="1759712" y="2949041"/>
            <a:ext cx="14768576" cy="5640647"/>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&lt;code example&gt;</a:t>
            </a:r>
          </a:p>
          <a:p>
            <a:pPr marL="798181" lvl="1" indent="-514350">
              <a:lnSpc>
                <a:spcPts val="3680"/>
              </a:lnSpc>
              <a:buFont typeface="+mj-lt"/>
              <a:buAutoNum type="arabicPeriod"/>
            </a:pPr>
            <a:r>
              <a:rPr lang="en-US" sz="2629" dirty="0">
                <a:solidFill>
                  <a:srgbClr val="2D262A"/>
                </a:solidFill>
                <a:latin typeface="Montserrat Classic"/>
              </a:rPr>
              <a:t>In k-fold cross-validation, the data is split into k subsets, or folds, of approximately equal size.</a:t>
            </a:r>
          </a:p>
          <a:p>
            <a:pPr marL="798181" lvl="1" indent="-514350">
              <a:lnSpc>
                <a:spcPts val="3680"/>
              </a:lnSpc>
              <a:buFont typeface="+mj-lt"/>
              <a:buAutoNum type="arabicPeriod"/>
            </a:pPr>
            <a:endParaRPr lang="en-US" sz="2629" dirty="0">
              <a:solidFill>
                <a:srgbClr val="2D262A"/>
              </a:solidFill>
              <a:latin typeface="Montserrat Classic"/>
            </a:endParaRPr>
          </a:p>
          <a:p>
            <a:pPr marL="798181" lvl="1" indent="-514350">
              <a:lnSpc>
                <a:spcPts val="3680"/>
              </a:lnSpc>
              <a:buFont typeface="+mj-lt"/>
              <a:buAutoNum type="arabicPeriod"/>
            </a:pPr>
            <a:r>
              <a:rPr lang="en-US" sz="2629" dirty="0">
                <a:solidFill>
                  <a:srgbClr val="2D262A"/>
                </a:solidFill>
                <a:latin typeface="Montserrat Classic"/>
              </a:rPr>
              <a:t>The model is then trained on (k-1) of the folds and evaluated on the remaining one fold.</a:t>
            </a:r>
          </a:p>
          <a:p>
            <a:pPr marL="798181" lvl="1" indent="-514350">
              <a:lnSpc>
                <a:spcPts val="3680"/>
              </a:lnSpc>
              <a:buFont typeface="+mj-lt"/>
              <a:buAutoNum type="arabicPeriod"/>
            </a:pPr>
            <a:endParaRPr lang="en-US" sz="2629" dirty="0">
              <a:solidFill>
                <a:srgbClr val="2D262A"/>
              </a:solidFill>
              <a:latin typeface="Montserrat Classic"/>
            </a:endParaRPr>
          </a:p>
          <a:p>
            <a:pPr marL="798181" lvl="1" indent="-514350">
              <a:lnSpc>
                <a:spcPts val="3680"/>
              </a:lnSpc>
              <a:buFont typeface="+mj-lt"/>
              <a:buAutoNum type="arabicPeriod"/>
            </a:pPr>
            <a:r>
              <a:rPr lang="en-US" sz="2629" dirty="0">
                <a:solidFill>
                  <a:srgbClr val="2D262A"/>
                </a:solidFill>
                <a:latin typeface="Montserrat Classic"/>
              </a:rPr>
              <a:t>This process is repeated k times, each time changing the fold being used for evaluation.</a:t>
            </a:r>
          </a:p>
          <a:p>
            <a:pPr marL="798181" lvl="1" indent="-514350">
              <a:lnSpc>
                <a:spcPts val="3680"/>
              </a:lnSpc>
              <a:buFont typeface="+mj-lt"/>
              <a:buAutoNum type="arabicPeriod"/>
            </a:pPr>
            <a:endParaRPr lang="en-US" sz="2629" dirty="0">
              <a:solidFill>
                <a:srgbClr val="2D262A"/>
              </a:solidFill>
              <a:latin typeface="Montserrat Classic"/>
            </a:endParaRPr>
          </a:p>
          <a:p>
            <a:pPr marL="798181" lvl="1" indent="-514350">
              <a:lnSpc>
                <a:spcPts val="3680"/>
              </a:lnSpc>
              <a:buFont typeface="+mj-lt"/>
              <a:buAutoNum type="arabicPeriod"/>
            </a:pPr>
            <a:r>
              <a:rPr lang="en-US" sz="2629" dirty="0">
                <a:solidFill>
                  <a:srgbClr val="2D262A"/>
                </a:solidFill>
                <a:latin typeface="Montserrat Classic"/>
              </a:rPr>
              <a:t>The performance metrics are then averaged across the total runs to obtain an estimate of the model's performance on unseen data.</a:t>
            </a:r>
          </a:p>
        </p:txBody>
      </p:sp>
    </p:spTree>
    <p:extLst>
      <p:ext uri="{BB962C8B-B14F-4D97-AF65-F5344CB8AC3E}">
        <p14:creationId xmlns:p14="http://schemas.microsoft.com/office/powerpoint/2010/main" val="4140090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39750" y="8112537"/>
            <a:ext cx="3608839" cy="1833061"/>
          </a:xfrm>
          <a:prstGeom prst="rect">
            <a:avLst/>
          </a:prstGeom>
        </p:spPr>
      </p:pic>
      <p:grpSp>
        <p:nvGrpSpPr>
          <p:cNvPr id="3" name="Group 3"/>
          <p:cNvGrpSpPr/>
          <p:nvPr/>
        </p:nvGrpSpPr>
        <p:grpSpPr>
          <a:xfrm rot="-5400000">
            <a:off x="4035470" y="3061033"/>
            <a:ext cx="193320" cy="2619017"/>
            <a:chOff x="0" y="0"/>
            <a:chExt cx="50916" cy="689782"/>
          </a:xfrm>
        </p:grpSpPr>
        <p:sp>
          <p:nvSpPr>
            <p:cNvPr id="4" name="Freeform 4"/>
            <p:cNvSpPr/>
            <p:nvPr/>
          </p:nvSpPr>
          <p:spPr>
            <a:xfrm>
              <a:off x="0" y="0"/>
              <a:ext cx="50916" cy="689782"/>
            </a:xfrm>
            <a:custGeom>
              <a:avLst/>
              <a:gdLst/>
              <a:ahLst/>
              <a:cxnLst/>
              <a:rect l="l" t="t" r="r" b="b"/>
              <a:pathLst>
                <a:path w="50916" h="689782">
                  <a:moveTo>
                    <a:pt x="0" y="0"/>
                  </a:moveTo>
                  <a:lnTo>
                    <a:pt x="50916" y="0"/>
                  </a:lnTo>
                  <a:lnTo>
                    <a:pt x="50916" y="689782"/>
                  </a:lnTo>
                  <a:lnTo>
                    <a:pt x="0" y="689782"/>
                  </a:lnTo>
                  <a:close/>
                </a:path>
              </a:pathLst>
            </a:custGeom>
            <a:solidFill>
              <a:srgbClr val="73000A"/>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822621" y="2707336"/>
            <a:ext cx="12569779" cy="1041952"/>
          </a:xfrm>
          <a:prstGeom prst="rect">
            <a:avLst/>
          </a:prstGeom>
        </p:spPr>
        <p:txBody>
          <a:bodyPr wrap="square" lIns="0" tIns="0" rIns="0" bIns="0" rtlCol="0" anchor="t">
            <a:spAutoFit/>
          </a:bodyPr>
          <a:lstStyle/>
          <a:p>
            <a:pPr>
              <a:lnSpc>
                <a:spcPts val="8679"/>
              </a:lnSpc>
            </a:pPr>
            <a:r>
              <a:rPr lang="en-US" sz="6199" dirty="0">
                <a:solidFill>
                  <a:srgbClr val="101010"/>
                </a:solidFill>
                <a:latin typeface="Canva Sans Bold"/>
              </a:rPr>
              <a:t>Hyperparameter Search</a:t>
            </a:r>
          </a:p>
        </p:txBody>
      </p:sp>
      <p:grpSp>
        <p:nvGrpSpPr>
          <p:cNvPr id="7" name="Group 7"/>
          <p:cNvGrpSpPr/>
          <p:nvPr/>
        </p:nvGrpSpPr>
        <p:grpSpPr>
          <a:xfrm>
            <a:off x="13813625" y="2191698"/>
            <a:ext cx="3445675" cy="154227"/>
            <a:chOff x="0" y="0"/>
            <a:chExt cx="907503" cy="40619"/>
          </a:xfrm>
        </p:grpSpPr>
        <p:sp>
          <p:nvSpPr>
            <p:cNvPr id="8" name="Freeform 8"/>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10"/>
          <p:cNvPicPr>
            <a:picLocks noChangeAspect="1"/>
          </p:cNvPicPr>
          <p:nvPr/>
        </p:nvPicPr>
        <p:blipFill>
          <a:blip r:embed="rId3"/>
          <a:srcRect/>
          <a:stretch>
            <a:fillRect/>
          </a:stretch>
        </p:blipFill>
        <p:spPr>
          <a:xfrm>
            <a:off x="13659419" y="1028700"/>
            <a:ext cx="3599881" cy="848504"/>
          </a:xfrm>
          <a:prstGeom prst="rect">
            <a:avLst/>
          </a:prstGeom>
        </p:spPr>
      </p:pic>
    </p:spTree>
    <p:extLst>
      <p:ext uri="{BB962C8B-B14F-4D97-AF65-F5344CB8AC3E}">
        <p14:creationId xmlns:p14="http://schemas.microsoft.com/office/powerpoint/2010/main" val="3319215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are Hyperparameters?</a:t>
            </a:r>
          </a:p>
        </p:txBody>
      </p:sp>
      <p:sp>
        <p:nvSpPr>
          <p:cNvPr id="7" name="TextBox 7"/>
          <p:cNvSpPr txBox="1"/>
          <p:nvPr/>
        </p:nvSpPr>
        <p:spPr>
          <a:xfrm>
            <a:off x="1759712" y="2949041"/>
            <a:ext cx="14768576" cy="421269"/>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https://github.com/google-research/tuning_playbook</a:t>
            </a:r>
          </a:p>
        </p:txBody>
      </p:sp>
    </p:spTree>
    <p:extLst>
      <p:ext uri="{BB962C8B-B14F-4D97-AF65-F5344CB8AC3E}">
        <p14:creationId xmlns:p14="http://schemas.microsoft.com/office/powerpoint/2010/main" val="1637429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2908368" y="1996489"/>
            <a:ext cx="12471263"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How to find them?</a:t>
            </a:r>
          </a:p>
        </p:txBody>
      </p:sp>
      <p:sp>
        <p:nvSpPr>
          <p:cNvPr id="7" name="TextBox 7"/>
          <p:cNvSpPr txBox="1"/>
          <p:nvPr/>
        </p:nvSpPr>
        <p:spPr>
          <a:xfrm>
            <a:off x="1759712" y="2949041"/>
            <a:ext cx="14768576" cy="421269"/>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https://github.com/google-research/tuning_playbook</a:t>
            </a:r>
          </a:p>
        </p:txBody>
      </p:sp>
    </p:spTree>
    <p:extLst>
      <p:ext uri="{BB962C8B-B14F-4D97-AF65-F5344CB8AC3E}">
        <p14:creationId xmlns:p14="http://schemas.microsoft.com/office/powerpoint/2010/main" val="1931869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7725" y="0"/>
            <a:ext cx="235155" cy="6504347"/>
            <a:chOff x="0" y="0"/>
            <a:chExt cx="61934" cy="1713079"/>
          </a:xfrm>
        </p:grpSpPr>
        <p:sp>
          <p:nvSpPr>
            <p:cNvPr id="3" name="Freeform 3"/>
            <p:cNvSpPr/>
            <p:nvPr/>
          </p:nvSpPr>
          <p:spPr>
            <a:xfrm>
              <a:off x="0" y="0"/>
              <a:ext cx="61934" cy="1713079"/>
            </a:xfrm>
            <a:custGeom>
              <a:avLst/>
              <a:gdLst/>
              <a:ahLst/>
              <a:cxnLst/>
              <a:rect l="l" t="t" r="r" b="b"/>
              <a:pathLst>
                <a:path w="61934" h="1713079">
                  <a:moveTo>
                    <a:pt x="0" y="0"/>
                  </a:moveTo>
                  <a:lnTo>
                    <a:pt x="61934" y="0"/>
                  </a:lnTo>
                  <a:lnTo>
                    <a:pt x="61934" y="1713079"/>
                  </a:lnTo>
                  <a:lnTo>
                    <a:pt x="0" y="1713079"/>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794627" y="4105507"/>
            <a:ext cx="9288593" cy="1360170"/>
          </a:xfrm>
          <a:prstGeom prst="rect">
            <a:avLst/>
          </a:prstGeom>
        </p:spPr>
        <p:txBody>
          <a:bodyPr lIns="0" tIns="0" rIns="0" bIns="0" rtlCol="0" anchor="t">
            <a:spAutoFit/>
          </a:bodyPr>
          <a:lstStyle/>
          <a:p>
            <a:pPr>
              <a:lnSpc>
                <a:spcPts val="10560"/>
              </a:lnSpc>
            </a:pPr>
            <a:r>
              <a:rPr lang="en-US" sz="9600">
                <a:solidFill>
                  <a:srgbClr val="101010"/>
                </a:solidFill>
                <a:latin typeface="Montserrat Extra-Bold"/>
              </a:rPr>
              <a:t>THANK YOU</a:t>
            </a:r>
          </a:p>
        </p:txBody>
      </p:sp>
      <p:pic>
        <p:nvPicPr>
          <p:cNvPr id="6" name="Picture 6"/>
          <p:cNvPicPr>
            <a:picLocks noChangeAspect="1"/>
          </p:cNvPicPr>
          <p:nvPr/>
        </p:nvPicPr>
        <p:blipFill>
          <a:blip r:embed="rId2"/>
          <a:srcRect/>
          <a:stretch>
            <a:fillRect/>
          </a:stretch>
        </p:blipFill>
        <p:spPr>
          <a:xfrm>
            <a:off x="14438280" y="8112537"/>
            <a:ext cx="3608839" cy="1833061"/>
          </a:xfrm>
          <a:prstGeom prst="rect">
            <a:avLst/>
          </a:prstGeom>
        </p:spPr>
      </p:pic>
      <p:sp>
        <p:nvSpPr>
          <p:cNvPr id="7" name="TextBox 7"/>
          <p:cNvSpPr txBox="1"/>
          <p:nvPr/>
        </p:nvSpPr>
        <p:spPr>
          <a:xfrm rot="-5400000">
            <a:off x="-679998" y="6985252"/>
            <a:ext cx="3974630" cy="291125"/>
          </a:xfrm>
          <a:prstGeom prst="rect">
            <a:avLst/>
          </a:prstGeom>
        </p:spPr>
        <p:txBody>
          <a:bodyPr lIns="0" tIns="0" rIns="0" bIns="0" rtlCol="0" anchor="t">
            <a:spAutoFit/>
          </a:bodyPr>
          <a:lstStyle/>
          <a:p>
            <a:pPr>
              <a:lnSpc>
                <a:spcPts val="2328"/>
              </a:lnSpc>
            </a:pPr>
            <a:r>
              <a:rPr lang="en-US" sz="1663" spc="572">
                <a:solidFill>
                  <a:srgbClr val="101010"/>
                </a:solidFill>
                <a:latin typeface="Montserrat Classic"/>
              </a:rPr>
              <a:t>HI3 TECH LAB</a:t>
            </a:r>
          </a:p>
        </p:txBody>
      </p:sp>
      <p:sp>
        <p:nvSpPr>
          <p:cNvPr id="8" name="TextBox 8"/>
          <p:cNvSpPr txBox="1"/>
          <p:nvPr/>
        </p:nvSpPr>
        <p:spPr>
          <a:xfrm>
            <a:off x="2794627" y="5399002"/>
            <a:ext cx="7796872" cy="563879"/>
          </a:xfrm>
          <a:prstGeom prst="rect">
            <a:avLst/>
          </a:prstGeom>
        </p:spPr>
        <p:txBody>
          <a:bodyPr lIns="0" tIns="0" rIns="0" bIns="0" rtlCol="0" anchor="t">
            <a:spAutoFit/>
          </a:bodyPr>
          <a:lstStyle/>
          <a:p>
            <a:pPr>
              <a:lnSpc>
                <a:spcPts val="4620"/>
              </a:lnSpc>
            </a:pPr>
            <a:r>
              <a:rPr lang="en-US" sz="3300" dirty="0">
                <a:solidFill>
                  <a:srgbClr val="101010"/>
                </a:solidFill>
                <a:latin typeface="Canva Sans"/>
              </a:rPr>
              <a:t>Contact</a:t>
            </a:r>
            <a:r>
              <a:rPr lang="en-US" sz="3300">
                <a:solidFill>
                  <a:srgbClr val="101010"/>
                </a:solidFill>
                <a:latin typeface="Canva Sans"/>
              </a:rPr>
              <a:t>: etsien@</a:t>
            </a:r>
            <a:r>
              <a:rPr lang="en-US" sz="3300" dirty="0">
                <a:solidFill>
                  <a:srgbClr val="101010"/>
                </a:solidFill>
                <a:latin typeface="Canva Sans"/>
              </a:rPr>
              <a:t>cec.sc.edu</a:t>
            </a:r>
          </a:p>
        </p:txBody>
      </p:sp>
      <p:grpSp>
        <p:nvGrpSpPr>
          <p:cNvPr id="9" name="Group 9"/>
          <p:cNvGrpSpPr/>
          <p:nvPr/>
        </p:nvGrpSpPr>
        <p:grpSpPr>
          <a:xfrm>
            <a:off x="13813625" y="2191698"/>
            <a:ext cx="3445675" cy="154227"/>
            <a:chOff x="0" y="0"/>
            <a:chExt cx="907503" cy="40619"/>
          </a:xfrm>
        </p:grpSpPr>
        <p:sp>
          <p:nvSpPr>
            <p:cNvPr id="10" name="Freeform 10"/>
            <p:cNvSpPr/>
            <p:nvPr/>
          </p:nvSpPr>
          <p:spPr>
            <a:xfrm>
              <a:off x="0" y="0"/>
              <a:ext cx="907503" cy="40619"/>
            </a:xfrm>
            <a:custGeom>
              <a:avLst/>
              <a:gdLst/>
              <a:ahLst/>
              <a:cxnLst/>
              <a:rect l="l" t="t" r="r" b="b"/>
              <a:pathLst>
                <a:path w="907503" h="40619">
                  <a:moveTo>
                    <a:pt x="0" y="0"/>
                  </a:moveTo>
                  <a:lnTo>
                    <a:pt x="907503" y="0"/>
                  </a:lnTo>
                  <a:lnTo>
                    <a:pt x="907503" y="40619"/>
                  </a:lnTo>
                  <a:lnTo>
                    <a:pt x="0" y="40619"/>
                  </a:lnTo>
                  <a:close/>
                </a:path>
              </a:pathLst>
            </a:custGeom>
            <a:solidFill>
              <a:srgbClr val="73000A"/>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2"/>
          <p:cNvPicPr>
            <a:picLocks noChangeAspect="1"/>
          </p:cNvPicPr>
          <p:nvPr/>
        </p:nvPicPr>
        <p:blipFill>
          <a:blip r:embed="rId3"/>
          <a:srcRect/>
          <a:stretch>
            <a:fillRect/>
          </a:stretch>
        </p:blipFill>
        <p:spPr>
          <a:xfrm>
            <a:off x="13659419" y="1028700"/>
            <a:ext cx="3599881" cy="8485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ionship between artificial intelligence, machine learning, neural... |  Download Scientific Diagram">
            <a:extLst>
              <a:ext uri="{FF2B5EF4-FFF2-40B4-BE49-F238E27FC236}">
                <a16:creationId xmlns:a16="http://schemas.microsoft.com/office/drawing/2014/main" id="{011428D8-3FB2-1335-F510-AC4F25F20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52700"/>
            <a:ext cx="7224228" cy="7147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3"/>
          <a:srcRect/>
          <a:stretch>
            <a:fillRect/>
          </a:stretch>
        </p:blipFill>
        <p:spPr>
          <a:xfrm>
            <a:off x="945356" y="521863"/>
            <a:ext cx="3599881" cy="848504"/>
          </a:xfrm>
          <a:prstGeom prst="rect">
            <a:avLst/>
          </a:prstGeom>
        </p:spPr>
      </p:pic>
      <p:sp>
        <p:nvSpPr>
          <p:cNvPr id="6" name="TextBox 6"/>
          <p:cNvSpPr txBox="1"/>
          <p:nvPr/>
        </p:nvSpPr>
        <p:spPr>
          <a:xfrm>
            <a:off x="4851675" y="1996489"/>
            <a:ext cx="8584650"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Machine Learning?</a:t>
            </a:r>
          </a:p>
        </p:txBody>
      </p:sp>
      <p:sp>
        <p:nvSpPr>
          <p:cNvPr id="7" name="TextBox 7"/>
          <p:cNvSpPr txBox="1"/>
          <p:nvPr/>
        </p:nvSpPr>
        <p:spPr>
          <a:xfrm>
            <a:off x="9144000" y="2949041"/>
            <a:ext cx="7384288" cy="3742691"/>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Machine Learning (ML): A subfield of </a:t>
            </a:r>
            <a:r>
              <a:rPr lang="en-US" sz="2629" dirty="0">
                <a:solidFill>
                  <a:srgbClr val="FF0000"/>
                </a:solidFill>
                <a:latin typeface="Montserrat Classic"/>
              </a:rPr>
              <a:t>artificial intelligence </a:t>
            </a:r>
            <a:r>
              <a:rPr lang="en-US" sz="2629" dirty="0">
                <a:solidFill>
                  <a:srgbClr val="2D262A"/>
                </a:solidFill>
                <a:latin typeface="Montserrat Classic"/>
              </a:rPr>
              <a:t>that involves the use of algorithms and statistical models to enable computer systems to learn from data, without being explicitly programmed.</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Coding knowledge is required (mostly)</a:t>
            </a:r>
          </a:p>
        </p:txBody>
      </p:sp>
      <p:sp>
        <p:nvSpPr>
          <p:cNvPr id="14" name="TextBox 13">
            <a:extLst>
              <a:ext uri="{FF2B5EF4-FFF2-40B4-BE49-F238E27FC236}">
                <a16:creationId xmlns:a16="http://schemas.microsoft.com/office/drawing/2014/main" id="{D0DFE424-1B5D-268C-9012-767D28229404}"/>
              </a:ext>
            </a:extLst>
          </p:cNvPr>
          <p:cNvSpPr txBox="1"/>
          <p:nvPr/>
        </p:nvSpPr>
        <p:spPr>
          <a:xfrm>
            <a:off x="1028700" y="9602569"/>
            <a:ext cx="8392234" cy="646331"/>
          </a:xfrm>
          <a:prstGeom prst="rect">
            <a:avLst/>
          </a:prstGeom>
          <a:noFill/>
        </p:spPr>
        <p:txBody>
          <a:bodyPr wrap="square" rtlCol="0">
            <a:spAutoFit/>
          </a:bodyPr>
          <a:lstStyle/>
          <a:p>
            <a:r>
              <a:rPr lang="en-US" dirty="0"/>
              <a:t>https://www.researchgate.net/publication/354124420_A_Comprehensive_Review_on_Radiomics_and_Deep_Learning_for_Nasopharyngeal_Carcinoma_Imaging#pf5</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00955" y="2413635"/>
            <a:ext cx="2758345" cy="245871"/>
            <a:chOff x="0" y="0"/>
            <a:chExt cx="726478" cy="64756"/>
          </a:xfrm>
        </p:grpSpPr>
        <p:sp>
          <p:nvSpPr>
            <p:cNvPr id="3" name="Freeform 3"/>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81793" y="4186261"/>
            <a:ext cx="6477507" cy="6100739"/>
            <a:chOff x="0" y="0"/>
            <a:chExt cx="8636677" cy="8134319"/>
          </a:xfrm>
        </p:grpSpPr>
        <p:pic>
          <p:nvPicPr>
            <p:cNvPr id="6" name="Picture 6"/>
            <p:cNvPicPr>
              <a:picLocks noChangeAspect="1"/>
            </p:cNvPicPr>
            <p:nvPr/>
          </p:nvPicPr>
          <p:blipFill>
            <a:blip r:embed="rId2"/>
            <a:srcRect l="29311" r="29311"/>
            <a:stretch>
              <a:fillRect/>
            </a:stretch>
          </p:blipFill>
          <p:spPr>
            <a:xfrm>
              <a:off x="0" y="0"/>
              <a:ext cx="8636677" cy="8134319"/>
            </a:xfrm>
            <a:prstGeom prst="rect">
              <a:avLst/>
            </a:prstGeom>
          </p:spPr>
        </p:pic>
      </p:grpSp>
      <p:sp>
        <p:nvSpPr>
          <p:cNvPr id="7" name="TextBox 7"/>
          <p:cNvSpPr txBox="1"/>
          <p:nvPr/>
        </p:nvSpPr>
        <p:spPr>
          <a:xfrm>
            <a:off x="1028700" y="981075"/>
            <a:ext cx="3489971" cy="405765"/>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Liceria &amp; Co.</a:t>
            </a:r>
          </a:p>
        </p:txBody>
      </p:sp>
      <p:grpSp>
        <p:nvGrpSpPr>
          <p:cNvPr id="8" name="Group 8"/>
          <p:cNvGrpSpPr/>
          <p:nvPr/>
        </p:nvGrpSpPr>
        <p:grpSpPr>
          <a:xfrm>
            <a:off x="1028700" y="1574847"/>
            <a:ext cx="3516537" cy="48442"/>
            <a:chOff x="0" y="0"/>
            <a:chExt cx="926166" cy="12758"/>
          </a:xfrm>
        </p:grpSpPr>
        <p:sp>
          <p:nvSpPr>
            <p:cNvPr id="9" name="Freeform 9"/>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1"/>
          <p:cNvPicPr>
            <a:picLocks noChangeAspect="1"/>
          </p:cNvPicPr>
          <p:nvPr/>
        </p:nvPicPr>
        <p:blipFill>
          <a:blip r:embed="rId3"/>
          <a:srcRect/>
          <a:stretch>
            <a:fillRect/>
          </a:stretch>
        </p:blipFill>
        <p:spPr>
          <a:xfrm>
            <a:off x="945356" y="521863"/>
            <a:ext cx="3599881" cy="848504"/>
          </a:xfrm>
          <a:prstGeom prst="rect">
            <a:avLst/>
          </a:prstGeom>
        </p:spPr>
      </p:pic>
      <p:sp>
        <p:nvSpPr>
          <p:cNvPr id="12" name="TextBox 12"/>
          <p:cNvSpPr txBox="1"/>
          <p:nvPr/>
        </p:nvSpPr>
        <p:spPr>
          <a:xfrm>
            <a:off x="1028700" y="3476077"/>
            <a:ext cx="7190852" cy="1455420"/>
          </a:xfrm>
          <a:prstGeom prst="rect">
            <a:avLst/>
          </a:prstGeom>
        </p:spPr>
        <p:txBody>
          <a:bodyPr lIns="0" tIns="0" rIns="0" bIns="0" rtlCol="0" anchor="t">
            <a:spAutoFit/>
          </a:bodyPr>
          <a:lstStyle/>
          <a:p>
            <a:pPr>
              <a:lnSpc>
                <a:spcPts val="5880"/>
              </a:lnSpc>
            </a:pPr>
            <a:r>
              <a:rPr lang="en-US" sz="4200">
                <a:solidFill>
                  <a:srgbClr val="101010"/>
                </a:solidFill>
                <a:latin typeface="Montserrat Extra-Bold"/>
              </a:rPr>
              <a:t>Provide information</a:t>
            </a:r>
          </a:p>
          <a:p>
            <a:pPr>
              <a:lnSpc>
                <a:spcPts val="5880"/>
              </a:lnSpc>
            </a:pPr>
            <a:r>
              <a:rPr lang="en-US" sz="4200">
                <a:solidFill>
                  <a:srgbClr val="101010"/>
                </a:solidFill>
                <a:latin typeface="Montserrat Extra-Bold"/>
              </a:rPr>
              <a:t>Or Describe an image</a:t>
            </a:r>
          </a:p>
        </p:txBody>
      </p:sp>
      <p:sp>
        <p:nvSpPr>
          <p:cNvPr id="13" name="TextBox 13"/>
          <p:cNvSpPr txBox="1"/>
          <p:nvPr/>
        </p:nvSpPr>
        <p:spPr>
          <a:xfrm>
            <a:off x="1028700" y="5166908"/>
            <a:ext cx="8115300" cy="1243965"/>
          </a:xfrm>
          <a:prstGeom prst="rect">
            <a:avLst/>
          </a:prstGeom>
        </p:spPr>
        <p:txBody>
          <a:bodyPr lIns="0" tIns="0" rIns="0" bIns="0" rtlCol="0" anchor="t">
            <a:spAutoFit/>
          </a:bodyPr>
          <a:lstStyle/>
          <a:p>
            <a:pPr>
              <a:lnSpc>
                <a:spcPts val="3359"/>
              </a:lnSpc>
            </a:pPr>
            <a:r>
              <a:rPr lang="en-US" sz="2400">
                <a:solidFill>
                  <a:srgbClr val="2D262A"/>
                </a:solidFill>
                <a:latin typeface="Montserrat Classic"/>
              </a:rPr>
              <a:t>You definitely don't have to stick to this template but it will help you structure your presentations and have a basis for the design of your presentation</a:t>
            </a:r>
          </a:p>
        </p:txBody>
      </p:sp>
      <p:sp>
        <p:nvSpPr>
          <p:cNvPr id="14" name="TextBox 14"/>
          <p:cNvSpPr txBox="1"/>
          <p:nvPr/>
        </p:nvSpPr>
        <p:spPr>
          <a:xfrm>
            <a:off x="13769329" y="952500"/>
            <a:ext cx="3489971" cy="1261110"/>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Section Header Here</a:t>
            </a:r>
          </a:p>
        </p:txBody>
      </p:sp>
      <p:sp>
        <p:nvSpPr>
          <p:cNvPr id="15" name="TextBox 15"/>
          <p:cNvSpPr txBox="1"/>
          <p:nvPr/>
        </p:nvSpPr>
        <p:spPr>
          <a:xfrm>
            <a:off x="1028700" y="7194209"/>
            <a:ext cx="6210300" cy="1140714"/>
          </a:xfrm>
          <a:prstGeom prst="rect">
            <a:avLst/>
          </a:prstGeom>
        </p:spPr>
        <p:txBody>
          <a:bodyPr lIns="0" tIns="0" rIns="0" bIns="0" rtlCol="0" anchor="t">
            <a:spAutoFit/>
          </a:bodyPr>
          <a:lstStyle/>
          <a:p>
            <a:pPr>
              <a:lnSpc>
                <a:spcPts val="3048"/>
              </a:lnSpc>
            </a:pPr>
            <a:r>
              <a:rPr lang="en-US" sz="2400">
                <a:solidFill>
                  <a:srgbClr val="2D262A"/>
                </a:solidFill>
                <a:latin typeface="Montserrat Classic"/>
              </a:rPr>
              <a:t>Duis aute irure dolor in reprehenderit in voluptate velit esse cillum dolore eu fugiat nulla pariatur. </a:t>
            </a:r>
          </a:p>
        </p:txBody>
      </p:sp>
      <p:sp>
        <p:nvSpPr>
          <p:cNvPr id="16" name="TextBox 16"/>
          <p:cNvSpPr txBox="1"/>
          <p:nvPr/>
        </p:nvSpPr>
        <p:spPr>
          <a:xfrm>
            <a:off x="1028700" y="6763298"/>
            <a:ext cx="6210300" cy="405765"/>
          </a:xfrm>
          <a:prstGeom prst="rect">
            <a:avLst/>
          </a:prstGeom>
        </p:spPr>
        <p:txBody>
          <a:bodyPr lIns="0" tIns="0" rIns="0" bIns="0" rtlCol="0" anchor="t">
            <a:spAutoFit/>
          </a:bodyPr>
          <a:lstStyle/>
          <a:p>
            <a:pPr>
              <a:lnSpc>
                <a:spcPts val="3359"/>
              </a:lnSpc>
            </a:pPr>
            <a:r>
              <a:rPr lang="en-US" sz="2400">
                <a:solidFill>
                  <a:srgbClr val="73000A"/>
                </a:solidFill>
                <a:latin typeface="Montserrat Classic Bold"/>
              </a:rPr>
              <a:t>The Ideas</a:t>
            </a:r>
          </a:p>
        </p:txBody>
      </p:sp>
      <p:grpSp>
        <p:nvGrpSpPr>
          <p:cNvPr id="17" name="Group 17"/>
          <p:cNvGrpSpPr/>
          <p:nvPr/>
        </p:nvGrpSpPr>
        <p:grpSpPr>
          <a:xfrm>
            <a:off x="10781793" y="4186261"/>
            <a:ext cx="6477507" cy="6240528"/>
            <a:chOff x="0" y="0"/>
            <a:chExt cx="8636677" cy="8320703"/>
          </a:xfrm>
        </p:grpSpPr>
        <p:pic>
          <p:nvPicPr>
            <p:cNvPr id="18" name="Picture 18"/>
            <p:cNvPicPr>
              <a:picLocks noChangeAspect="1"/>
            </p:cNvPicPr>
            <p:nvPr/>
          </p:nvPicPr>
          <p:blipFill>
            <a:blip r:embed="rId4"/>
            <a:srcRect l="18082" r="18082"/>
            <a:stretch>
              <a:fillRect/>
            </a:stretch>
          </p:blipFill>
          <p:spPr>
            <a:xfrm>
              <a:off x="0" y="0"/>
              <a:ext cx="8636677" cy="8320703"/>
            </a:xfrm>
            <a:prstGeom prst="rect">
              <a:avLst/>
            </a:prstGeom>
          </p:spPr>
        </p:pic>
      </p:grpSp>
    </p:spTree>
    <p:extLst>
      <p:ext uri="{BB962C8B-B14F-4D97-AF65-F5344CB8AC3E}">
        <p14:creationId xmlns:p14="http://schemas.microsoft.com/office/powerpoint/2010/main" val="152303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90847" y="5514203"/>
            <a:ext cx="624291" cy="775080"/>
          </a:xfrm>
          <a:prstGeom prst="rect">
            <a:avLst/>
          </a:prstGeom>
        </p:spPr>
      </p:pic>
      <p:sp>
        <p:nvSpPr>
          <p:cNvPr id="3" name="TextBox 3"/>
          <p:cNvSpPr txBox="1"/>
          <p:nvPr/>
        </p:nvSpPr>
        <p:spPr>
          <a:xfrm>
            <a:off x="1088995" y="3372827"/>
            <a:ext cx="6448950" cy="529209"/>
          </a:xfrm>
          <a:prstGeom prst="rect">
            <a:avLst/>
          </a:prstGeom>
        </p:spPr>
        <p:txBody>
          <a:bodyPr lIns="0" tIns="0" rIns="0" bIns="0" rtlCol="0" anchor="t">
            <a:spAutoFit/>
          </a:bodyPr>
          <a:lstStyle/>
          <a:p>
            <a:pPr>
              <a:lnSpc>
                <a:spcPts val="3947"/>
              </a:lnSpc>
            </a:pPr>
            <a:r>
              <a:rPr lang="en-US" sz="4200">
                <a:solidFill>
                  <a:srgbClr val="101010"/>
                </a:solidFill>
                <a:latin typeface="Montserrat Extra-Bold Bold"/>
              </a:rPr>
              <a:t>List Four</a:t>
            </a:r>
          </a:p>
        </p:txBody>
      </p:sp>
      <p:sp>
        <p:nvSpPr>
          <p:cNvPr id="4" name="TextBox 4"/>
          <p:cNvSpPr txBox="1"/>
          <p:nvPr/>
        </p:nvSpPr>
        <p:spPr>
          <a:xfrm>
            <a:off x="1088995" y="4107221"/>
            <a:ext cx="6448950" cy="529209"/>
          </a:xfrm>
          <a:prstGeom prst="rect">
            <a:avLst/>
          </a:prstGeom>
        </p:spPr>
        <p:txBody>
          <a:bodyPr lIns="0" tIns="0" rIns="0" bIns="0" rtlCol="0" anchor="t">
            <a:spAutoFit/>
          </a:bodyPr>
          <a:lstStyle/>
          <a:p>
            <a:pPr>
              <a:lnSpc>
                <a:spcPts val="3947"/>
              </a:lnSpc>
            </a:pPr>
            <a:r>
              <a:rPr lang="en-US" sz="4200">
                <a:solidFill>
                  <a:srgbClr val="73000A"/>
                </a:solidFill>
                <a:latin typeface="Montserrat Extra-Bold Bold"/>
              </a:rPr>
              <a:t>Points or ideas</a:t>
            </a:r>
          </a:p>
        </p:txBody>
      </p:sp>
      <p:sp>
        <p:nvSpPr>
          <p:cNvPr id="5" name="TextBox 5"/>
          <p:cNvSpPr txBox="1"/>
          <p:nvPr/>
        </p:nvSpPr>
        <p:spPr>
          <a:xfrm>
            <a:off x="1088995" y="6555982"/>
            <a:ext cx="3747189" cy="1470660"/>
          </a:xfrm>
          <a:prstGeom prst="rect">
            <a:avLst/>
          </a:prstGeom>
        </p:spPr>
        <p:txBody>
          <a:bodyPr lIns="0" tIns="0" rIns="0" bIns="0" rtlCol="0" anchor="t">
            <a:spAutoFit/>
          </a:bodyPr>
          <a:lstStyle/>
          <a:p>
            <a:pPr>
              <a:lnSpc>
                <a:spcPts val="2940"/>
              </a:lnSpc>
            </a:pPr>
            <a:r>
              <a:rPr lang="en-US" sz="2100">
                <a:solidFill>
                  <a:srgbClr val="2D262A"/>
                </a:solidFill>
                <a:latin typeface="Montserrat Classic"/>
              </a:rPr>
              <a:t>You can change these icons to match your point, go to icons8.com and use the hex color #73000a</a:t>
            </a:r>
          </a:p>
        </p:txBody>
      </p:sp>
      <p:sp>
        <p:nvSpPr>
          <p:cNvPr id="6" name="TextBox 6"/>
          <p:cNvSpPr txBox="1"/>
          <p:nvPr/>
        </p:nvSpPr>
        <p:spPr>
          <a:xfrm>
            <a:off x="2367366" y="5747233"/>
            <a:ext cx="2580738" cy="356235"/>
          </a:xfrm>
          <a:prstGeom prst="rect">
            <a:avLst/>
          </a:prstGeom>
        </p:spPr>
        <p:txBody>
          <a:bodyPr lIns="0" tIns="0" rIns="0" bIns="0" rtlCol="0" anchor="t">
            <a:spAutoFit/>
          </a:bodyPr>
          <a:lstStyle/>
          <a:p>
            <a:pPr>
              <a:lnSpc>
                <a:spcPts val="2940"/>
              </a:lnSpc>
            </a:pPr>
            <a:r>
              <a:rPr lang="en-US" sz="2100">
                <a:solidFill>
                  <a:srgbClr val="101010"/>
                </a:solidFill>
                <a:latin typeface="Montserrat Classic Bold"/>
              </a:rPr>
              <a:t>Point 1</a:t>
            </a:r>
          </a:p>
        </p:txBody>
      </p:sp>
      <p:sp>
        <p:nvSpPr>
          <p:cNvPr id="7" name="TextBox 7"/>
          <p:cNvSpPr txBox="1"/>
          <p:nvPr/>
        </p:nvSpPr>
        <p:spPr>
          <a:xfrm>
            <a:off x="6400180" y="5747233"/>
            <a:ext cx="2580738" cy="356235"/>
          </a:xfrm>
          <a:prstGeom prst="rect">
            <a:avLst/>
          </a:prstGeom>
        </p:spPr>
        <p:txBody>
          <a:bodyPr lIns="0" tIns="0" rIns="0" bIns="0" rtlCol="0" anchor="t">
            <a:spAutoFit/>
          </a:bodyPr>
          <a:lstStyle/>
          <a:p>
            <a:pPr>
              <a:lnSpc>
                <a:spcPts val="2940"/>
              </a:lnSpc>
            </a:pPr>
            <a:r>
              <a:rPr lang="en-US" sz="2100">
                <a:solidFill>
                  <a:srgbClr val="101010"/>
                </a:solidFill>
                <a:latin typeface="Montserrat Classic"/>
              </a:rPr>
              <a:t>Point 2</a:t>
            </a:r>
          </a:p>
        </p:txBody>
      </p:sp>
      <p:sp>
        <p:nvSpPr>
          <p:cNvPr id="8" name="TextBox 8"/>
          <p:cNvSpPr txBox="1"/>
          <p:nvPr/>
        </p:nvSpPr>
        <p:spPr>
          <a:xfrm>
            <a:off x="10319584" y="5747233"/>
            <a:ext cx="2580738" cy="356235"/>
          </a:xfrm>
          <a:prstGeom prst="rect">
            <a:avLst/>
          </a:prstGeom>
        </p:spPr>
        <p:txBody>
          <a:bodyPr lIns="0" tIns="0" rIns="0" bIns="0" rtlCol="0" anchor="t">
            <a:spAutoFit/>
          </a:bodyPr>
          <a:lstStyle/>
          <a:p>
            <a:pPr>
              <a:lnSpc>
                <a:spcPts val="2940"/>
              </a:lnSpc>
            </a:pPr>
            <a:r>
              <a:rPr lang="en-US" sz="2100">
                <a:solidFill>
                  <a:srgbClr val="101010"/>
                </a:solidFill>
                <a:latin typeface="Montserrat Classic Bold"/>
              </a:rPr>
              <a:t>Point 3</a:t>
            </a:r>
          </a:p>
        </p:txBody>
      </p:sp>
      <p:sp>
        <p:nvSpPr>
          <p:cNvPr id="9" name="TextBox 9"/>
          <p:cNvSpPr txBox="1"/>
          <p:nvPr/>
        </p:nvSpPr>
        <p:spPr>
          <a:xfrm>
            <a:off x="14296138" y="5747233"/>
            <a:ext cx="2580738" cy="356235"/>
          </a:xfrm>
          <a:prstGeom prst="rect">
            <a:avLst/>
          </a:prstGeom>
        </p:spPr>
        <p:txBody>
          <a:bodyPr lIns="0" tIns="0" rIns="0" bIns="0" rtlCol="0" anchor="t">
            <a:spAutoFit/>
          </a:bodyPr>
          <a:lstStyle/>
          <a:p>
            <a:pPr>
              <a:lnSpc>
                <a:spcPts val="2940"/>
              </a:lnSpc>
            </a:pPr>
            <a:r>
              <a:rPr lang="en-US" sz="2100">
                <a:solidFill>
                  <a:srgbClr val="101010"/>
                </a:solidFill>
                <a:latin typeface="Montserrat Classic Bold"/>
              </a:rPr>
              <a:t>Point 4</a:t>
            </a:r>
          </a:p>
        </p:txBody>
      </p:sp>
      <p:sp>
        <p:nvSpPr>
          <p:cNvPr id="10" name="TextBox 10"/>
          <p:cNvSpPr txBox="1"/>
          <p:nvPr/>
        </p:nvSpPr>
        <p:spPr>
          <a:xfrm>
            <a:off x="5004364" y="6555982"/>
            <a:ext cx="3919404" cy="1470660"/>
          </a:xfrm>
          <a:prstGeom prst="rect">
            <a:avLst/>
          </a:prstGeom>
        </p:spPr>
        <p:txBody>
          <a:bodyPr lIns="0" tIns="0" rIns="0" bIns="0" rtlCol="0" anchor="t">
            <a:spAutoFit/>
          </a:bodyPr>
          <a:lstStyle/>
          <a:p>
            <a:pPr>
              <a:lnSpc>
                <a:spcPts val="2940"/>
              </a:lnSpc>
            </a:pPr>
            <a:r>
              <a:rPr lang="en-US" sz="2100">
                <a:solidFill>
                  <a:srgbClr val="2D262A"/>
                </a:solidFill>
                <a:latin typeface="Montserrat Classic"/>
              </a:rPr>
              <a:t>You can change these icons to match your point, go to icons8.com and use the hex color #73000a</a:t>
            </a:r>
          </a:p>
        </p:txBody>
      </p:sp>
      <p:sp>
        <p:nvSpPr>
          <p:cNvPr id="11" name="TextBox 11"/>
          <p:cNvSpPr txBox="1"/>
          <p:nvPr/>
        </p:nvSpPr>
        <p:spPr>
          <a:xfrm>
            <a:off x="8980918" y="6555982"/>
            <a:ext cx="3919404" cy="1470660"/>
          </a:xfrm>
          <a:prstGeom prst="rect">
            <a:avLst/>
          </a:prstGeom>
        </p:spPr>
        <p:txBody>
          <a:bodyPr lIns="0" tIns="0" rIns="0" bIns="0" rtlCol="0" anchor="t">
            <a:spAutoFit/>
          </a:bodyPr>
          <a:lstStyle/>
          <a:p>
            <a:pPr>
              <a:lnSpc>
                <a:spcPts val="2940"/>
              </a:lnSpc>
            </a:pPr>
            <a:r>
              <a:rPr lang="en-US" sz="2100">
                <a:solidFill>
                  <a:srgbClr val="2D262A"/>
                </a:solidFill>
                <a:latin typeface="Montserrat Classic"/>
              </a:rPr>
              <a:t>You can change these icons to match your point, go to icons8.com and use the hex color #73000a</a:t>
            </a:r>
          </a:p>
        </p:txBody>
      </p:sp>
      <p:sp>
        <p:nvSpPr>
          <p:cNvPr id="12" name="TextBox 12"/>
          <p:cNvSpPr txBox="1"/>
          <p:nvPr/>
        </p:nvSpPr>
        <p:spPr>
          <a:xfrm>
            <a:off x="12957472" y="6555982"/>
            <a:ext cx="3919404" cy="1470660"/>
          </a:xfrm>
          <a:prstGeom prst="rect">
            <a:avLst/>
          </a:prstGeom>
        </p:spPr>
        <p:txBody>
          <a:bodyPr lIns="0" tIns="0" rIns="0" bIns="0" rtlCol="0" anchor="t">
            <a:spAutoFit/>
          </a:bodyPr>
          <a:lstStyle/>
          <a:p>
            <a:pPr>
              <a:lnSpc>
                <a:spcPts val="2940"/>
              </a:lnSpc>
            </a:pPr>
            <a:r>
              <a:rPr lang="en-US" sz="2100">
                <a:solidFill>
                  <a:srgbClr val="2D262A"/>
                </a:solidFill>
                <a:latin typeface="Montserrat Classic"/>
              </a:rPr>
              <a:t>You can change these icons to match your point, go to icons8.com and use the hex color #73000a</a:t>
            </a:r>
          </a:p>
        </p:txBody>
      </p:sp>
      <p:sp>
        <p:nvSpPr>
          <p:cNvPr id="13" name="TextBox 13"/>
          <p:cNvSpPr txBox="1"/>
          <p:nvPr/>
        </p:nvSpPr>
        <p:spPr>
          <a:xfrm>
            <a:off x="13769329" y="952500"/>
            <a:ext cx="3489971" cy="1261110"/>
          </a:xfrm>
          <a:prstGeom prst="rect">
            <a:avLst/>
          </a:prstGeom>
        </p:spPr>
        <p:txBody>
          <a:bodyPr lIns="0" tIns="0" rIns="0" bIns="0" rtlCol="0" anchor="t">
            <a:spAutoFit/>
          </a:bodyPr>
          <a:lstStyle/>
          <a:p>
            <a:pPr algn="r">
              <a:lnSpc>
                <a:spcPts val="5040"/>
              </a:lnSpc>
            </a:pPr>
            <a:r>
              <a:rPr lang="en-US" sz="3600">
                <a:solidFill>
                  <a:srgbClr val="101010"/>
                </a:solidFill>
                <a:latin typeface="Montserrat Classic Bold"/>
              </a:rPr>
              <a:t>Section Header Here</a:t>
            </a:r>
          </a:p>
        </p:txBody>
      </p:sp>
      <p:grpSp>
        <p:nvGrpSpPr>
          <p:cNvPr id="14" name="Group 14"/>
          <p:cNvGrpSpPr/>
          <p:nvPr/>
        </p:nvGrpSpPr>
        <p:grpSpPr>
          <a:xfrm>
            <a:off x="14500955" y="2413635"/>
            <a:ext cx="2758345" cy="245871"/>
            <a:chOff x="0" y="0"/>
            <a:chExt cx="726478" cy="64756"/>
          </a:xfrm>
        </p:grpSpPr>
        <p:sp>
          <p:nvSpPr>
            <p:cNvPr id="15" name="Freeform 15"/>
            <p:cNvSpPr/>
            <p:nvPr/>
          </p:nvSpPr>
          <p:spPr>
            <a:xfrm>
              <a:off x="0" y="0"/>
              <a:ext cx="726478" cy="64756"/>
            </a:xfrm>
            <a:custGeom>
              <a:avLst/>
              <a:gdLst/>
              <a:ahLst/>
              <a:cxnLst/>
              <a:rect l="l" t="t" r="r" b="b"/>
              <a:pathLst>
                <a:path w="726478" h="64756">
                  <a:moveTo>
                    <a:pt x="0" y="0"/>
                  </a:moveTo>
                  <a:lnTo>
                    <a:pt x="726478" y="0"/>
                  </a:lnTo>
                  <a:lnTo>
                    <a:pt x="726478" y="64756"/>
                  </a:lnTo>
                  <a:lnTo>
                    <a:pt x="0" y="64756"/>
                  </a:lnTo>
                  <a:close/>
                </a:path>
              </a:pathLst>
            </a:custGeom>
            <a:solidFill>
              <a:srgbClr val="73000A"/>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028700" y="981075"/>
            <a:ext cx="3489971" cy="405765"/>
          </a:xfrm>
          <a:prstGeom prst="rect">
            <a:avLst/>
          </a:prstGeom>
        </p:spPr>
        <p:txBody>
          <a:bodyPr lIns="0" tIns="0" rIns="0" bIns="0" rtlCol="0" anchor="t">
            <a:spAutoFit/>
          </a:bodyPr>
          <a:lstStyle/>
          <a:p>
            <a:pPr>
              <a:lnSpc>
                <a:spcPts val="3359"/>
              </a:lnSpc>
            </a:pPr>
            <a:r>
              <a:rPr lang="en-US" sz="2400">
                <a:solidFill>
                  <a:srgbClr val="101010"/>
                </a:solidFill>
                <a:latin typeface="Montserrat Classic Bold"/>
              </a:rPr>
              <a:t>Liceria &amp; Co.</a:t>
            </a:r>
          </a:p>
        </p:txBody>
      </p:sp>
      <p:grpSp>
        <p:nvGrpSpPr>
          <p:cNvPr id="18" name="Group 18"/>
          <p:cNvGrpSpPr/>
          <p:nvPr/>
        </p:nvGrpSpPr>
        <p:grpSpPr>
          <a:xfrm>
            <a:off x="1028700" y="1574847"/>
            <a:ext cx="3516537" cy="48442"/>
            <a:chOff x="0" y="0"/>
            <a:chExt cx="926166" cy="12758"/>
          </a:xfrm>
        </p:grpSpPr>
        <p:sp>
          <p:nvSpPr>
            <p:cNvPr id="19" name="Freeform 19"/>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21" name="Picture 21"/>
          <p:cNvPicPr>
            <a:picLocks noChangeAspect="1"/>
          </p:cNvPicPr>
          <p:nvPr/>
        </p:nvPicPr>
        <p:blipFill>
          <a:blip r:embed="rId4"/>
          <a:srcRect/>
          <a:stretch>
            <a:fillRect/>
          </a:stretch>
        </p:blipFill>
        <p:spPr>
          <a:xfrm>
            <a:off x="945356" y="521863"/>
            <a:ext cx="3599881" cy="848504"/>
          </a:xfrm>
          <a:prstGeom prst="rect">
            <a:avLst/>
          </a:prstGeom>
        </p:spPr>
      </p:pic>
      <p:pic>
        <p:nvPicPr>
          <p:cNvPr id="22" name="Picture 2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04768" y="5556861"/>
            <a:ext cx="624291" cy="775080"/>
          </a:xfrm>
          <a:prstGeom prst="rect">
            <a:avLst/>
          </a:prstGeom>
        </p:spPr>
      </p:pic>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04364" y="5556861"/>
            <a:ext cx="624291" cy="775080"/>
          </a:xfrm>
          <a:prstGeom prst="rect">
            <a:avLst/>
          </a:prstGeom>
        </p:spPr>
      </p:pic>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8995" y="5556861"/>
            <a:ext cx="624291" cy="775080"/>
          </a:xfrm>
          <a:prstGeom prst="rect">
            <a:avLst/>
          </a:prstGeom>
        </p:spPr>
      </p:pic>
    </p:spTree>
    <p:extLst>
      <p:ext uri="{BB962C8B-B14F-4D97-AF65-F5344CB8AC3E}">
        <p14:creationId xmlns:p14="http://schemas.microsoft.com/office/powerpoint/2010/main" val="670517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5919525" y="3989640"/>
            <a:ext cx="6448950" cy="529209"/>
          </a:xfrm>
          <a:prstGeom prst="rect">
            <a:avLst/>
          </a:prstGeom>
        </p:spPr>
        <p:txBody>
          <a:bodyPr lIns="0" tIns="0" rIns="0" bIns="0" rtlCol="0" anchor="t">
            <a:spAutoFit/>
          </a:bodyPr>
          <a:lstStyle/>
          <a:p>
            <a:pPr algn="ctr">
              <a:lnSpc>
                <a:spcPts val="3947"/>
              </a:lnSpc>
            </a:pPr>
            <a:r>
              <a:rPr lang="en-US" sz="4200">
                <a:solidFill>
                  <a:srgbClr val="73000A"/>
                </a:solidFill>
                <a:latin typeface="Montserrat Extra-Bold Bold"/>
              </a:rPr>
              <a:t>Acknowledgements</a:t>
            </a:r>
          </a:p>
        </p:txBody>
      </p:sp>
      <p:sp>
        <p:nvSpPr>
          <p:cNvPr id="7" name="TextBox 7"/>
          <p:cNvSpPr txBox="1"/>
          <p:nvPr/>
        </p:nvSpPr>
        <p:spPr>
          <a:xfrm>
            <a:off x="3287484" y="4785876"/>
            <a:ext cx="11713033" cy="2501265"/>
          </a:xfrm>
          <a:prstGeom prst="rect">
            <a:avLst/>
          </a:prstGeom>
        </p:spPr>
        <p:txBody>
          <a:bodyPr lIns="0" tIns="0" rIns="0" bIns="0" rtlCol="0" anchor="t">
            <a:spAutoFit/>
          </a:bodyPr>
          <a:lstStyle/>
          <a:p>
            <a:pPr algn="ctr">
              <a:lnSpc>
                <a:spcPts val="3359"/>
              </a:lnSpc>
            </a:pPr>
            <a:r>
              <a:rPr lang="en-US" sz="2400">
                <a:solidFill>
                  <a:srgbClr val="2D262A"/>
                </a:solidFill>
                <a:latin typeface="Montserrat Classic"/>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8" name="Picture 8"/>
          <p:cNvPicPr>
            <a:picLocks noChangeAspect="1"/>
          </p:cNvPicPr>
          <p:nvPr/>
        </p:nvPicPr>
        <p:blipFill>
          <a:blip r:embed="rId3"/>
          <a:srcRect/>
          <a:stretch>
            <a:fillRect/>
          </a:stretch>
        </p:blipFill>
        <p:spPr>
          <a:xfrm>
            <a:off x="14239750" y="8112537"/>
            <a:ext cx="3608839" cy="1833061"/>
          </a:xfrm>
          <a:prstGeom prst="rect">
            <a:avLst/>
          </a:prstGeom>
        </p:spPr>
      </p:pic>
      <p:pic>
        <p:nvPicPr>
          <p:cNvPr id="9" name="Picture 9"/>
          <p:cNvPicPr>
            <a:picLocks noChangeAspect="1"/>
          </p:cNvPicPr>
          <p:nvPr/>
        </p:nvPicPr>
        <p:blipFill>
          <a:blip r:embed="rId3"/>
          <a:srcRect/>
          <a:stretch>
            <a:fillRect/>
          </a:stretch>
        </p:blipFill>
        <p:spPr>
          <a:xfrm>
            <a:off x="14438280" y="8112537"/>
            <a:ext cx="3608839" cy="18330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Machine Learning?</a:t>
            </a:r>
          </a:p>
        </p:txBody>
      </p:sp>
      <p:sp>
        <p:nvSpPr>
          <p:cNvPr id="7" name="TextBox 7"/>
          <p:cNvSpPr txBox="1"/>
          <p:nvPr/>
        </p:nvSpPr>
        <p:spPr>
          <a:xfrm>
            <a:off x="9144000" y="2949041"/>
            <a:ext cx="7384288" cy="3742691"/>
          </a:xfrm>
          <a:prstGeom prst="rect">
            <a:avLst/>
          </a:prstGeom>
        </p:spPr>
        <p:txBody>
          <a:bodyPr wrap="square" lIns="0" tIns="0" rIns="0" bIns="0" rtlCol="0" anchor="t">
            <a:spAutoFit/>
          </a:bodyPr>
          <a:lstStyle/>
          <a:p>
            <a:pPr marL="567661" lvl="1" indent="-283830">
              <a:lnSpc>
                <a:spcPts val="3680"/>
              </a:lnSpc>
              <a:buFont typeface="Arial"/>
              <a:buChar char="•"/>
            </a:pPr>
            <a:r>
              <a:rPr lang="en-US" sz="2629" dirty="0">
                <a:solidFill>
                  <a:srgbClr val="2D262A"/>
                </a:solidFill>
                <a:latin typeface="Montserrat Classic"/>
              </a:rPr>
              <a:t>Machine Learning (ML): A subfield of </a:t>
            </a:r>
            <a:r>
              <a:rPr lang="en-US" sz="2629" dirty="0">
                <a:solidFill>
                  <a:srgbClr val="FF0000"/>
                </a:solidFill>
                <a:latin typeface="Montserrat Classic"/>
              </a:rPr>
              <a:t>artificial intelligence </a:t>
            </a:r>
            <a:r>
              <a:rPr lang="en-US" sz="2629" dirty="0">
                <a:solidFill>
                  <a:srgbClr val="2D262A"/>
                </a:solidFill>
                <a:latin typeface="Montserrat Classic"/>
              </a:rPr>
              <a:t>that involves the use of algorithms and statistical models to enable computer systems to learn from data, without being explicitly programmed.</a:t>
            </a:r>
          </a:p>
          <a:p>
            <a:pPr marL="567661" lvl="1" indent="-283830">
              <a:lnSpc>
                <a:spcPts val="3680"/>
              </a:lnSpc>
              <a:buFont typeface="Arial"/>
              <a:buChar char="•"/>
            </a:pPr>
            <a:endParaRPr lang="en-US" sz="2629" dirty="0">
              <a:solidFill>
                <a:srgbClr val="2D262A"/>
              </a:solidFill>
              <a:latin typeface="Montserrat Classic"/>
            </a:endParaRPr>
          </a:p>
          <a:p>
            <a:pPr marL="567661" lvl="1" indent="-283830">
              <a:lnSpc>
                <a:spcPts val="3680"/>
              </a:lnSpc>
              <a:buFont typeface="Arial"/>
              <a:buChar char="•"/>
            </a:pPr>
            <a:r>
              <a:rPr lang="en-US" sz="2629" dirty="0">
                <a:solidFill>
                  <a:srgbClr val="2D262A"/>
                </a:solidFill>
                <a:latin typeface="Montserrat Classic"/>
              </a:rPr>
              <a:t>Coding knowledge is required (mostly)</a:t>
            </a:r>
          </a:p>
        </p:txBody>
      </p:sp>
      <p:pic>
        <p:nvPicPr>
          <p:cNvPr id="13" name="Picture 12">
            <a:extLst>
              <a:ext uri="{FF2B5EF4-FFF2-40B4-BE49-F238E27FC236}">
                <a16:creationId xmlns:a16="http://schemas.microsoft.com/office/drawing/2014/main" id="{9A137A8D-1BB5-D49F-481C-C84095F36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58" y="2528109"/>
            <a:ext cx="8659433" cy="7563906"/>
          </a:xfrm>
          <a:prstGeom prst="rect">
            <a:avLst/>
          </a:prstGeom>
        </p:spPr>
      </p:pic>
      <p:sp>
        <p:nvSpPr>
          <p:cNvPr id="14" name="TextBox 13">
            <a:extLst>
              <a:ext uri="{FF2B5EF4-FFF2-40B4-BE49-F238E27FC236}">
                <a16:creationId xmlns:a16="http://schemas.microsoft.com/office/drawing/2014/main" id="{D0DFE424-1B5D-268C-9012-767D28229404}"/>
              </a:ext>
            </a:extLst>
          </p:cNvPr>
          <p:cNvSpPr txBox="1"/>
          <p:nvPr/>
        </p:nvSpPr>
        <p:spPr>
          <a:xfrm>
            <a:off x="9181391" y="9727445"/>
            <a:ext cx="8392234" cy="369332"/>
          </a:xfrm>
          <a:prstGeom prst="rect">
            <a:avLst/>
          </a:prstGeom>
          <a:noFill/>
        </p:spPr>
        <p:txBody>
          <a:bodyPr wrap="square" rtlCol="0">
            <a:spAutoFit/>
          </a:bodyPr>
          <a:lstStyle/>
          <a:p>
            <a:r>
              <a:rPr lang="en-US" dirty="0"/>
              <a:t>https://datasciencedojo.com/blog/machine-learning-algorithms-explanation/</a:t>
            </a:r>
          </a:p>
        </p:txBody>
      </p:sp>
    </p:spTree>
    <p:extLst>
      <p:ext uri="{BB962C8B-B14F-4D97-AF65-F5344CB8AC3E}">
        <p14:creationId xmlns:p14="http://schemas.microsoft.com/office/powerpoint/2010/main" val="338956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178437" y="2020355"/>
            <a:ext cx="9931125"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Machine Learning Applications</a:t>
            </a:r>
          </a:p>
        </p:txBody>
      </p:sp>
      <p:sp>
        <p:nvSpPr>
          <p:cNvPr id="7" name="TextBox 7"/>
          <p:cNvSpPr txBox="1"/>
          <p:nvPr/>
        </p:nvSpPr>
        <p:spPr>
          <a:xfrm>
            <a:off x="2743200" y="2949041"/>
            <a:ext cx="11963400" cy="5640647"/>
          </a:xfrm>
          <a:prstGeom prst="rect">
            <a:avLst/>
          </a:prstGeom>
        </p:spPr>
        <p:txBody>
          <a:bodyPr wrap="square" lIns="0" tIns="0" rIns="0" bIns="0" rtlCol="0" anchor="t">
            <a:spAutoFit/>
          </a:bodyPr>
          <a:lstStyle/>
          <a:p>
            <a:pPr marL="283831" lvl="1">
              <a:lnSpc>
                <a:spcPts val="3680"/>
              </a:lnSpc>
            </a:pPr>
            <a:r>
              <a:rPr lang="en-US" sz="2629" dirty="0">
                <a:solidFill>
                  <a:srgbClr val="2D262A"/>
                </a:solidFill>
                <a:latin typeface="Montserrat Classic"/>
              </a:rPr>
              <a:t>User-friendly programs that make ML less code-dependent:</a:t>
            </a:r>
          </a:p>
          <a:p>
            <a:pPr marL="1024861" lvl="2" indent="-283830">
              <a:lnSpc>
                <a:spcPts val="3680"/>
              </a:lnSpc>
              <a:buFont typeface="Arial"/>
              <a:buChar char="•"/>
            </a:pPr>
            <a:r>
              <a:rPr lang="en-US" sz="2629" dirty="0">
                <a:solidFill>
                  <a:srgbClr val="2D262A"/>
                </a:solidFill>
                <a:latin typeface="Montserrat Classic"/>
                <a:hlinkClick r:id="rId3"/>
              </a:rPr>
              <a:t>Google Teachable Machine</a:t>
            </a:r>
          </a:p>
          <a:p>
            <a:pPr marL="1024861" lvl="2" indent="-283830">
              <a:lnSpc>
                <a:spcPts val="3680"/>
              </a:lnSpc>
              <a:buFont typeface="Arial"/>
              <a:buChar char="•"/>
            </a:pPr>
            <a:r>
              <a:rPr lang="en-US" sz="2629" dirty="0">
                <a:solidFill>
                  <a:srgbClr val="2D262A"/>
                </a:solidFill>
                <a:latin typeface="Montserrat Classic"/>
                <a:hlinkClick r:id="rId4"/>
              </a:rPr>
              <a:t>WEKA</a:t>
            </a:r>
            <a:endParaRPr lang="en-US" sz="2629" dirty="0">
              <a:solidFill>
                <a:srgbClr val="2D262A"/>
              </a:solidFill>
              <a:latin typeface="Montserrat Classic"/>
            </a:endParaRPr>
          </a:p>
          <a:p>
            <a:pPr marL="1024861" lvl="2" indent="-283830">
              <a:lnSpc>
                <a:spcPts val="3680"/>
              </a:lnSpc>
              <a:buFont typeface="Arial"/>
              <a:buChar char="•"/>
            </a:pPr>
            <a:r>
              <a:rPr lang="en-US" sz="2629" dirty="0">
                <a:solidFill>
                  <a:srgbClr val="2D262A"/>
                </a:solidFill>
                <a:latin typeface="Montserrat Classic"/>
                <a:hlinkClick r:id="rId5"/>
              </a:rPr>
              <a:t>KNIME</a:t>
            </a:r>
            <a:endParaRPr lang="en-US" sz="2629" dirty="0">
              <a:solidFill>
                <a:srgbClr val="2D262A"/>
              </a:solidFill>
              <a:latin typeface="Montserrat Classic"/>
            </a:endParaRPr>
          </a:p>
          <a:p>
            <a:pPr marL="1024861" lvl="2" indent="-283830">
              <a:lnSpc>
                <a:spcPts val="3680"/>
              </a:lnSpc>
              <a:buFont typeface="Arial"/>
              <a:buChar char="•"/>
            </a:pPr>
            <a:r>
              <a:rPr lang="en-US" sz="2629" dirty="0">
                <a:solidFill>
                  <a:srgbClr val="2D262A"/>
                </a:solidFill>
                <a:latin typeface="Montserrat Classic"/>
                <a:hlinkClick r:id="rId6"/>
              </a:rPr>
              <a:t>Amazon </a:t>
            </a:r>
            <a:r>
              <a:rPr lang="en-US" sz="2629" dirty="0" err="1">
                <a:solidFill>
                  <a:srgbClr val="2D262A"/>
                </a:solidFill>
                <a:latin typeface="Montserrat Classic"/>
                <a:hlinkClick r:id="rId6"/>
              </a:rPr>
              <a:t>Sagemaker</a:t>
            </a:r>
            <a:endParaRPr lang="en-US" sz="2629" dirty="0">
              <a:solidFill>
                <a:srgbClr val="2D262A"/>
              </a:solidFill>
              <a:latin typeface="Montserrat Classic"/>
            </a:endParaRPr>
          </a:p>
          <a:p>
            <a:pPr marL="1024861" lvl="2" indent="-283830">
              <a:lnSpc>
                <a:spcPts val="3680"/>
              </a:lnSpc>
              <a:buFont typeface="Arial"/>
              <a:buChar char="•"/>
            </a:pPr>
            <a:r>
              <a:rPr lang="en-US" sz="2629" dirty="0">
                <a:solidFill>
                  <a:srgbClr val="2D262A"/>
                </a:solidFill>
                <a:latin typeface="Montserrat Classic"/>
                <a:hlinkClick r:id="rId7"/>
              </a:rPr>
              <a:t>Orange Data Mining</a:t>
            </a:r>
            <a:endParaRPr lang="en-US" sz="2629" dirty="0">
              <a:solidFill>
                <a:srgbClr val="2D262A"/>
              </a:solidFill>
              <a:latin typeface="Montserrat Classic"/>
            </a:endParaRPr>
          </a:p>
          <a:p>
            <a:pPr marL="567661" lvl="1" indent="-283830">
              <a:lnSpc>
                <a:spcPts val="3680"/>
              </a:lnSpc>
              <a:buFont typeface="Arial"/>
              <a:buChar char="•"/>
            </a:pPr>
            <a:endParaRPr lang="en-US" sz="2629" dirty="0">
              <a:solidFill>
                <a:srgbClr val="2D262A"/>
              </a:solidFill>
              <a:latin typeface="Montserrat Classic"/>
            </a:endParaRPr>
          </a:p>
          <a:p>
            <a:pPr marL="283831" lvl="1">
              <a:lnSpc>
                <a:spcPts val="3680"/>
              </a:lnSpc>
            </a:pPr>
            <a:r>
              <a:rPr lang="en-US" sz="2629" dirty="0">
                <a:solidFill>
                  <a:srgbClr val="2D262A"/>
                </a:solidFill>
                <a:latin typeface="Montserrat Classic"/>
              </a:rPr>
              <a:t>Expensive versions:</a:t>
            </a:r>
          </a:p>
          <a:p>
            <a:pPr marL="1024861" lvl="2" indent="-283830">
              <a:lnSpc>
                <a:spcPts val="3680"/>
              </a:lnSpc>
              <a:buFont typeface="Arial"/>
              <a:buChar char="•"/>
            </a:pPr>
            <a:r>
              <a:rPr lang="en-US" sz="2629" dirty="0">
                <a:solidFill>
                  <a:srgbClr val="2D262A"/>
                </a:solidFill>
                <a:latin typeface="Montserrat Classic"/>
                <a:hlinkClick r:id="rId8"/>
              </a:rPr>
              <a:t>https://www.obviously.ai/</a:t>
            </a:r>
            <a:endParaRPr lang="en-US" sz="2629" dirty="0">
              <a:solidFill>
                <a:srgbClr val="2D262A"/>
              </a:solidFill>
              <a:latin typeface="Montserrat Classic"/>
            </a:endParaRPr>
          </a:p>
          <a:p>
            <a:pPr marL="1024861" lvl="2" indent="-283830">
              <a:lnSpc>
                <a:spcPts val="3680"/>
              </a:lnSpc>
              <a:buFont typeface="Arial"/>
              <a:buChar char="•"/>
            </a:pPr>
            <a:r>
              <a:rPr lang="en-US" sz="2629" dirty="0">
                <a:solidFill>
                  <a:srgbClr val="2D262A"/>
                </a:solidFill>
                <a:latin typeface="Montserrat Classic"/>
                <a:hlinkClick r:id="rId9"/>
              </a:rPr>
              <a:t>https://www.superannotate.com/</a:t>
            </a:r>
            <a:endParaRPr lang="en-US" sz="2629" dirty="0">
              <a:solidFill>
                <a:srgbClr val="2D262A"/>
              </a:solidFill>
              <a:latin typeface="Montserrat Classic"/>
            </a:endParaRPr>
          </a:p>
          <a:p>
            <a:pPr marL="283831" lvl="1">
              <a:lnSpc>
                <a:spcPts val="3680"/>
              </a:lnSpc>
            </a:pPr>
            <a:endParaRPr lang="en-US" sz="2629" dirty="0">
              <a:solidFill>
                <a:srgbClr val="2D262A"/>
              </a:solidFill>
              <a:latin typeface="Montserrat Classic"/>
            </a:endParaRPr>
          </a:p>
          <a:p>
            <a:pPr marL="283831" lvl="1">
              <a:lnSpc>
                <a:spcPts val="3680"/>
              </a:lnSpc>
            </a:pPr>
            <a:r>
              <a:rPr lang="en-US" sz="2629" dirty="0">
                <a:solidFill>
                  <a:srgbClr val="2D262A"/>
                </a:solidFill>
                <a:latin typeface="Montserrat Classic"/>
              </a:rPr>
              <a:t>And a bunch of other startups and projects</a:t>
            </a:r>
          </a:p>
        </p:txBody>
      </p:sp>
    </p:spTree>
    <p:extLst>
      <p:ext uri="{BB962C8B-B14F-4D97-AF65-F5344CB8AC3E}">
        <p14:creationId xmlns:p14="http://schemas.microsoft.com/office/powerpoint/2010/main" val="4223416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74847"/>
            <a:ext cx="3516537" cy="48442"/>
            <a:chOff x="0" y="0"/>
            <a:chExt cx="926166" cy="12758"/>
          </a:xfrm>
        </p:grpSpPr>
        <p:sp>
          <p:nvSpPr>
            <p:cNvPr id="3" name="Freeform 3"/>
            <p:cNvSpPr/>
            <p:nvPr/>
          </p:nvSpPr>
          <p:spPr>
            <a:xfrm>
              <a:off x="0" y="0"/>
              <a:ext cx="926166" cy="12758"/>
            </a:xfrm>
            <a:custGeom>
              <a:avLst/>
              <a:gdLst/>
              <a:ahLst/>
              <a:cxnLst/>
              <a:rect l="l" t="t" r="r" b="b"/>
              <a:pathLst>
                <a:path w="926166" h="12758">
                  <a:moveTo>
                    <a:pt x="0" y="0"/>
                  </a:moveTo>
                  <a:lnTo>
                    <a:pt x="926166" y="0"/>
                  </a:lnTo>
                  <a:lnTo>
                    <a:pt x="926166" y="12758"/>
                  </a:lnTo>
                  <a:lnTo>
                    <a:pt x="0" y="12758"/>
                  </a:lnTo>
                  <a:close/>
                </a:path>
              </a:pathLst>
            </a:custGeom>
            <a:solidFill>
              <a:srgbClr val="73000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945356" y="521863"/>
            <a:ext cx="3599881" cy="848504"/>
          </a:xfrm>
          <a:prstGeom prst="rect">
            <a:avLst/>
          </a:prstGeom>
        </p:spPr>
      </p:pic>
      <p:sp>
        <p:nvSpPr>
          <p:cNvPr id="6" name="TextBox 6"/>
          <p:cNvSpPr txBox="1"/>
          <p:nvPr/>
        </p:nvSpPr>
        <p:spPr>
          <a:xfrm>
            <a:off x="4851675" y="1996489"/>
            <a:ext cx="8584650" cy="531620"/>
          </a:xfrm>
          <a:prstGeom prst="rect">
            <a:avLst/>
          </a:prstGeom>
        </p:spPr>
        <p:txBody>
          <a:bodyPr wrap="square" lIns="0" tIns="0" rIns="0" bIns="0" rtlCol="0" anchor="t">
            <a:spAutoFit/>
          </a:bodyPr>
          <a:lstStyle/>
          <a:p>
            <a:pPr algn="ctr">
              <a:lnSpc>
                <a:spcPts val="4073"/>
              </a:lnSpc>
            </a:pPr>
            <a:r>
              <a:rPr lang="en-US" sz="4333" dirty="0">
                <a:solidFill>
                  <a:srgbClr val="73000A"/>
                </a:solidFill>
                <a:latin typeface="Montserrat Extra-Bold Bold"/>
              </a:rPr>
              <a:t>What is Deep Learning?</a:t>
            </a:r>
          </a:p>
        </p:txBody>
      </p:sp>
      <p:sp>
        <p:nvSpPr>
          <p:cNvPr id="7" name="TextBox 7"/>
          <p:cNvSpPr txBox="1"/>
          <p:nvPr/>
        </p:nvSpPr>
        <p:spPr>
          <a:xfrm>
            <a:off x="1759712" y="2949041"/>
            <a:ext cx="14768576" cy="895758"/>
          </a:xfrm>
          <a:prstGeom prst="rect">
            <a:avLst/>
          </a:prstGeom>
        </p:spPr>
        <p:txBody>
          <a:bodyPr lIns="0" tIns="0" rIns="0" bIns="0" rtlCol="0" anchor="t">
            <a:spAutoFit/>
          </a:bodyPr>
          <a:lstStyle/>
          <a:p>
            <a:pPr marL="283831" lvl="1">
              <a:lnSpc>
                <a:spcPts val="3680"/>
              </a:lnSpc>
            </a:pPr>
            <a:r>
              <a:rPr lang="en-US" sz="2629" dirty="0">
                <a:solidFill>
                  <a:srgbClr val="2D262A"/>
                </a:solidFill>
                <a:latin typeface="Montserrat Classic"/>
              </a:rPr>
              <a:t>Deep Learning (DL): A subset of Machine Learning that involves the use of </a:t>
            </a:r>
            <a:r>
              <a:rPr lang="en-US" sz="2629" dirty="0">
                <a:solidFill>
                  <a:srgbClr val="FF0000"/>
                </a:solidFill>
                <a:latin typeface="Montserrat Classic"/>
              </a:rPr>
              <a:t>neural networks</a:t>
            </a:r>
            <a:r>
              <a:rPr lang="en-US" sz="2629" dirty="0">
                <a:solidFill>
                  <a:srgbClr val="2D262A"/>
                </a:solidFill>
                <a:latin typeface="Montserrat Classic"/>
              </a:rPr>
              <a:t> with multiple layers, to learn </a:t>
            </a:r>
            <a:r>
              <a:rPr lang="en-US" sz="2629" dirty="0">
                <a:solidFill>
                  <a:srgbClr val="FF0000"/>
                </a:solidFill>
                <a:latin typeface="Montserrat Classic"/>
              </a:rPr>
              <a:t>hierarchical</a:t>
            </a:r>
            <a:r>
              <a:rPr lang="en-US" sz="2629" dirty="0">
                <a:solidFill>
                  <a:srgbClr val="2D262A"/>
                </a:solidFill>
                <a:latin typeface="Montserrat Classic"/>
              </a:rPr>
              <a:t> representations of data.</a:t>
            </a:r>
          </a:p>
        </p:txBody>
      </p:sp>
      <p:pic>
        <p:nvPicPr>
          <p:cNvPr id="11" name="Picture 10">
            <a:extLst>
              <a:ext uri="{FF2B5EF4-FFF2-40B4-BE49-F238E27FC236}">
                <a16:creationId xmlns:a16="http://schemas.microsoft.com/office/drawing/2014/main" id="{23B2D4D9-6711-F0A2-F095-59591A70D2DF}"/>
              </a:ext>
            </a:extLst>
          </p:cNvPr>
          <p:cNvPicPr>
            <a:picLocks noChangeAspect="1"/>
          </p:cNvPicPr>
          <p:nvPr/>
        </p:nvPicPr>
        <p:blipFill>
          <a:blip r:embed="rId3"/>
          <a:stretch>
            <a:fillRect/>
          </a:stretch>
        </p:blipFill>
        <p:spPr>
          <a:xfrm>
            <a:off x="1447800" y="5295900"/>
            <a:ext cx="7577716" cy="3446526"/>
          </a:xfrm>
          <a:prstGeom prst="rect">
            <a:avLst/>
          </a:prstGeom>
        </p:spPr>
      </p:pic>
      <p:sp>
        <p:nvSpPr>
          <p:cNvPr id="12" name="TextBox 11">
            <a:extLst>
              <a:ext uri="{FF2B5EF4-FFF2-40B4-BE49-F238E27FC236}">
                <a16:creationId xmlns:a16="http://schemas.microsoft.com/office/drawing/2014/main" id="{2E6FD871-3E45-3765-4B60-CC57B6F3527F}"/>
              </a:ext>
            </a:extLst>
          </p:cNvPr>
          <p:cNvSpPr txBox="1"/>
          <p:nvPr/>
        </p:nvSpPr>
        <p:spPr>
          <a:xfrm>
            <a:off x="1447801" y="8843752"/>
            <a:ext cx="7577716" cy="338554"/>
          </a:xfrm>
          <a:prstGeom prst="rect">
            <a:avLst/>
          </a:prstGeom>
          <a:noFill/>
        </p:spPr>
        <p:txBody>
          <a:bodyPr wrap="square" rtlCol="0">
            <a:spAutoFit/>
          </a:bodyPr>
          <a:lstStyle/>
          <a:p>
            <a:r>
              <a:rPr lang="en-US" sz="1600" dirty="0"/>
              <a:t>Photo: https://viso.ai/deep-learning/deep-neural-network-three-popular-types/</a:t>
            </a:r>
          </a:p>
        </p:txBody>
      </p:sp>
      <p:pic>
        <p:nvPicPr>
          <p:cNvPr id="2050" name="Picture 2" descr="A Guide to Deep Learning and Neural Networks">
            <a:extLst>
              <a:ext uri="{FF2B5EF4-FFF2-40B4-BE49-F238E27FC236}">
                <a16:creationId xmlns:a16="http://schemas.microsoft.com/office/drawing/2014/main" id="{EEE7EBEF-EF35-1EBD-1B46-FCBB8B98D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695" y="4000500"/>
            <a:ext cx="7513983" cy="58891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8C31C7-76F4-CF1B-4107-C0E58E78EA9A}"/>
              </a:ext>
            </a:extLst>
          </p:cNvPr>
          <p:cNvSpPr txBox="1"/>
          <p:nvPr/>
        </p:nvSpPr>
        <p:spPr>
          <a:xfrm>
            <a:off x="1981571" y="4075309"/>
            <a:ext cx="4266829" cy="523220"/>
          </a:xfrm>
          <a:prstGeom prst="rect">
            <a:avLst/>
          </a:prstGeom>
          <a:noFill/>
        </p:spPr>
        <p:txBody>
          <a:bodyPr wrap="square" rtlCol="0">
            <a:spAutoFit/>
          </a:bodyPr>
          <a:lstStyle/>
          <a:p>
            <a:r>
              <a:rPr lang="en-US" sz="2800" dirty="0">
                <a:hlinkClick r:id="rId5"/>
              </a:rPr>
              <a:t>deeplearning.mit.edu</a:t>
            </a:r>
            <a:endParaRPr lang="en-US" sz="2800" dirty="0"/>
          </a:p>
        </p:txBody>
      </p:sp>
      <p:sp>
        <p:nvSpPr>
          <p:cNvPr id="14" name="TextBox 13">
            <a:extLst>
              <a:ext uri="{FF2B5EF4-FFF2-40B4-BE49-F238E27FC236}">
                <a16:creationId xmlns:a16="http://schemas.microsoft.com/office/drawing/2014/main" id="{4EB4E7EB-F973-AA70-9521-5C112490A1EC}"/>
              </a:ext>
            </a:extLst>
          </p:cNvPr>
          <p:cNvSpPr txBox="1"/>
          <p:nvPr/>
        </p:nvSpPr>
        <p:spPr>
          <a:xfrm>
            <a:off x="9922694" y="9879568"/>
            <a:ext cx="7755705" cy="338554"/>
          </a:xfrm>
          <a:prstGeom prst="rect">
            <a:avLst/>
          </a:prstGeom>
          <a:noFill/>
        </p:spPr>
        <p:txBody>
          <a:bodyPr wrap="square" rtlCol="0">
            <a:spAutoFit/>
          </a:bodyPr>
          <a:lstStyle/>
          <a:p>
            <a:r>
              <a:rPr lang="en-US" sz="1600" dirty="0"/>
              <a:t>Photo: https://serokell.io/blog/deep-learning-and-neural-network-guide</a:t>
            </a:r>
          </a:p>
        </p:txBody>
      </p:sp>
    </p:spTree>
    <p:extLst>
      <p:ext uri="{BB962C8B-B14F-4D97-AF65-F5344CB8AC3E}">
        <p14:creationId xmlns:p14="http://schemas.microsoft.com/office/powerpoint/2010/main" val="2168403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TotalTime>
  <Words>3255</Words>
  <Application>Microsoft Office PowerPoint</Application>
  <PresentationFormat>Custom</PresentationFormat>
  <Paragraphs>351</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Canva Sans</vt:lpstr>
      <vt:lpstr>Montserrat Classic Bold</vt:lpstr>
      <vt:lpstr>Montserrat Extra-Bold</vt:lpstr>
      <vt:lpstr>Montserrat Extra-Bold Bold</vt:lpstr>
      <vt:lpstr>Arial</vt:lpstr>
      <vt:lpstr>Calibri</vt:lpstr>
      <vt:lpstr>Canva Sans 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Project Proposal - Presentation</dc:title>
  <cp:lastModifiedBy>Edward Tsien</cp:lastModifiedBy>
  <cp:revision>138</cp:revision>
  <dcterms:created xsi:type="dcterms:W3CDTF">2006-08-16T00:00:00Z</dcterms:created>
  <dcterms:modified xsi:type="dcterms:W3CDTF">2023-05-16T02:17:28Z</dcterms:modified>
  <dc:identifier>DAFfhoM_fto</dc:identifier>
</cp:coreProperties>
</file>